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</p:sldMasterIdLst>
  <p:notesMasterIdLst>
    <p:notesMasterId r:id="rId33"/>
  </p:notesMasterIdLst>
  <p:handoutMasterIdLst>
    <p:handoutMasterId r:id="rId34"/>
  </p:handoutMasterIdLst>
  <p:sldIdLst>
    <p:sldId id="256" r:id="rId4"/>
    <p:sldId id="663" r:id="rId5"/>
    <p:sldId id="665" r:id="rId6"/>
    <p:sldId id="666" r:id="rId7"/>
    <p:sldId id="654" r:id="rId8"/>
    <p:sldId id="500" r:id="rId9"/>
    <p:sldId id="616" r:id="rId10"/>
    <p:sldId id="579" r:id="rId11"/>
    <p:sldId id="503" r:id="rId12"/>
    <p:sldId id="504" r:id="rId13"/>
    <p:sldId id="542" r:id="rId14"/>
    <p:sldId id="655" r:id="rId15"/>
    <p:sldId id="656" r:id="rId16"/>
    <p:sldId id="657" r:id="rId17"/>
    <p:sldId id="546" r:id="rId18"/>
    <p:sldId id="660" r:id="rId19"/>
    <p:sldId id="659" r:id="rId20"/>
    <p:sldId id="553" r:id="rId21"/>
    <p:sldId id="669" r:id="rId22"/>
    <p:sldId id="670" r:id="rId23"/>
    <p:sldId id="671" r:id="rId24"/>
    <p:sldId id="672" r:id="rId25"/>
    <p:sldId id="673" r:id="rId26"/>
    <p:sldId id="674" r:id="rId27"/>
    <p:sldId id="676" r:id="rId28"/>
    <p:sldId id="675" r:id="rId29"/>
    <p:sldId id="658" r:id="rId30"/>
    <p:sldId id="661" r:id="rId31"/>
    <p:sldId id="662" r:id="rId32"/>
  </p:sldIdLst>
  <p:sldSz cx="9144000" cy="6858000" type="screen4x3"/>
  <p:notesSz cx="6858000" cy="9144000"/>
  <p:custDataLst>
    <p:tags r:id="rId38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1D5"/>
    <a:srgbClr val="FF0066"/>
    <a:srgbClr val="FF0000"/>
    <a:srgbClr val="EFE900"/>
    <a:srgbClr val="E0E8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66667" autoAdjust="0"/>
  </p:normalViewPr>
  <p:slideViewPr>
    <p:cSldViewPr showGuides="1">
      <p:cViewPr>
        <p:scale>
          <a:sx n="90" d="100"/>
          <a:sy n="90" d="100"/>
        </p:scale>
        <p:origin x="-942" y="-186"/>
      </p:cViewPr>
      <p:guideLst>
        <p:guide orient="horz" pos="2115"/>
        <p:guide pos="2889"/>
      </p:guideLst>
    </p:cSldViewPr>
  </p:slideViewPr>
  <p:outlineViewPr>
    <p:cViewPr>
      <p:scale>
        <a:sx n="33" d="100"/>
        <a:sy n="33" d="100"/>
      </p:scale>
      <p:origin x="0" y="65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tags" Target="tags/tag7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4320C84-03BF-4D2B-942E-89E93BCB3FD1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32E54CC-3CB0-4351-9598-590649875624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8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8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8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8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8C8D0DFA-BBDB-48D1-A827-CC5F66FE426C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8060402020202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4763"/>
            <a:ext cx="9144000" cy="4714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none" lIns="100899" tIns="50450" rIns="100899" bIns="5045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隶书" panose="02010509060101010101" pitchFamily="49" charset="-122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6502400"/>
            <a:ext cx="9144000" cy="357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none" lIns="100899" tIns="50450" rIns="100899" bIns="5045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隶书" panose="02010509060101010101" pitchFamily="49" charset="-122"/>
            </a:endParaRPr>
          </a:p>
        </p:txBody>
      </p:sp>
      <p:sp>
        <p:nvSpPr>
          <p:cNvPr id="11" name="Text Box 87"/>
          <p:cNvSpPr txBox="1">
            <a:spLocks noChangeArrowheads="1"/>
          </p:cNvSpPr>
          <p:nvPr/>
        </p:nvSpPr>
        <p:spPr bwMode="auto">
          <a:xfrm>
            <a:off x="1231900" y="6502400"/>
            <a:ext cx="7824788" cy="377825"/>
          </a:xfrm>
          <a:prstGeom prst="rect">
            <a:avLst/>
          </a:prstGeom>
          <a:noFill/>
          <a:ln>
            <a:noFill/>
          </a:ln>
        </p:spPr>
        <p:txBody>
          <a:bodyPr lIns="100899" tIns="50450" rIns="100899" bIns="5045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  <a:lvl6pPr marL="25146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6pPr>
            <a:lvl7pPr marL="29718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7pPr>
            <a:lvl8pPr marL="34290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8pPr>
            <a:lvl9pPr marL="38862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ngsuh" panose="02030600000101010101" pitchFamily="18" charset="-127"/>
              </a:rPr>
              <a:t>Guangdong Provincial Center for Disease Control and Prevention</a:t>
            </a:r>
            <a:endParaRPr lang="en-US" altLang="zh-CN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ungsuh" panose="02030600000101010101" pitchFamily="18" charset="-127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-15875"/>
            <a:ext cx="1058862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9512" y="1772818"/>
            <a:ext cx="8784976" cy="1827634"/>
          </a:xfrm>
        </p:spPr>
        <p:txBody>
          <a:bodyPr/>
          <a:lstStyle>
            <a:lvl1pPr algn="ctr">
              <a:defRPr sz="4800" b="1"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95537" y="3886201"/>
            <a:ext cx="8352928" cy="1126976"/>
          </a:xfrm>
        </p:spPr>
        <p:txBody>
          <a:bodyPr/>
          <a:lstStyle>
            <a:lvl1pPr marL="0" indent="0" algn="ctr">
              <a:buNone/>
              <a:defRPr sz="4000" b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476673"/>
            <a:ext cx="8216379" cy="738188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73982" cy="738188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1A7FD28-D3A7-4279-BCB3-53FE8E61256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347FBE5-1C13-4EB6-ACB4-AA73D8B85C87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087" y="804445"/>
            <a:ext cx="7383858" cy="738188"/>
          </a:xfrm>
        </p:spPr>
        <p:txBody>
          <a:bodyPr/>
          <a:lstStyle>
            <a:lvl1pPr algn="l">
              <a:defRPr sz="3600" b="1"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088" y="1668542"/>
            <a:ext cx="7416823" cy="4713808"/>
          </a:xfrm>
        </p:spPr>
        <p:txBody>
          <a:bodyPr/>
          <a:lstStyle>
            <a:lvl1pPr>
              <a:defRPr b="1"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4763"/>
            <a:ext cx="9144000" cy="4714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none" lIns="100899" tIns="50450" rIns="100899" bIns="5045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隶书" panose="02010509060101010101" pitchFamily="49" charset="-122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6502400"/>
            <a:ext cx="9144000" cy="357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none" lIns="100899" tIns="50450" rIns="100899" bIns="5045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隶书" panose="02010509060101010101" pitchFamily="49" charset="-122"/>
            </a:endParaRPr>
          </a:p>
        </p:txBody>
      </p:sp>
      <p:sp>
        <p:nvSpPr>
          <p:cNvPr id="10" name="Text Box 87"/>
          <p:cNvSpPr txBox="1">
            <a:spLocks noChangeArrowheads="1"/>
          </p:cNvSpPr>
          <p:nvPr userDrawn="1"/>
        </p:nvSpPr>
        <p:spPr bwMode="auto">
          <a:xfrm>
            <a:off x="1231900" y="6502400"/>
            <a:ext cx="7824788" cy="377825"/>
          </a:xfrm>
          <a:prstGeom prst="rect">
            <a:avLst/>
          </a:prstGeom>
          <a:noFill/>
          <a:ln>
            <a:noFill/>
          </a:ln>
        </p:spPr>
        <p:txBody>
          <a:bodyPr lIns="100899" tIns="50450" rIns="100899" bIns="5045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  <a:lvl6pPr marL="25146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6pPr>
            <a:lvl7pPr marL="29718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7pPr>
            <a:lvl8pPr marL="34290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8pPr>
            <a:lvl9pPr marL="38862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ngsuh" panose="02030600000101010101" pitchFamily="18" charset="-127"/>
              </a:rPr>
              <a:t>Guangdong Provincial Center for Disease Control and Prevention</a:t>
            </a:r>
            <a:endParaRPr lang="en-US" altLang="zh-CN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ungsuh" panose="02030600000101010101" pitchFamily="18" charset="-127"/>
            </a:endParaRPr>
          </a:p>
        </p:txBody>
      </p:sp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-15875"/>
            <a:ext cx="1058862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8862" y="2747964"/>
            <a:ext cx="7772400" cy="1362076"/>
          </a:xfrm>
        </p:spPr>
        <p:txBody>
          <a:bodyPr/>
          <a:lstStyle>
            <a:lvl1pPr algn="ctr">
              <a:defRPr sz="48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476673"/>
            <a:ext cx="8216379" cy="738188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73982" cy="738188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4763"/>
            <a:ext cx="9144000" cy="4714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none" lIns="100899" tIns="50450" rIns="100899" bIns="5045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隶书" panose="02010509060101010101" pitchFamily="49" charset="-122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6502400"/>
            <a:ext cx="9144000" cy="357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none" lIns="100899" tIns="50450" rIns="100899" bIns="5045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隶书" panose="02010509060101010101" pitchFamily="49" charset="-122"/>
            </a:endParaRPr>
          </a:p>
        </p:txBody>
      </p:sp>
      <p:sp>
        <p:nvSpPr>
          <p:cNvPr id="11" name="Text Box 87"/>
          <p:cNvSpPr txBox="1">
            <a:spLocks noChangeArrowheads="1"/>
          </p:cNvSpPr>
          <p:nvPr/>
        </p:nvSpPr>
        <p:spPr bwMode="auto">
          <a:xfrm>
            <a:off x="419620" y="6502400"/>
            <a:ext cx="7824788" cy="377825"/>
          </a:xfrm>
          <a:prstGeom prst="rect">
            <a:avLst/>
          </a:prstGeom>
          <a:noFill/>
          <a:ln>
            <a:noFill/>
          </a:ln>
        </p:spPr>
        <p:txBody>
          <a:bodyPr lIns="100899" tIns="50450" rIns="100899" bIns="5045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  <a:lvl6pPr marL="25146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6pPr>
            <a:lvl7pPr marL="29718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7pPr>
            <a:lvl8pPr marL="34290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8pPr>
            <a:lvl9pPr marL="38862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8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楷体简体" panose="02010601030101010101" pitchFamily="65" charset="-122"/>
                <a:ea typeface="方正楷体简体" panose="02010601030101010101" pitchFamily="65" charset="-122"/>
              </a:rPr>
              <a:t>江门市疾病预防控制中心</a:t>
            </a:r>
            <a:endParaRPr lang="en-US" altLang="zh-CN" sz="18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楷体简体" panose="02010601030101010101" pitchFamily="65" charset="-122"/>
              <a:ea typeface="方正楷体简体" panose="02010601030101010101" pitchFamily="65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9512" y="1772818"/>
            <a:ext cx="8784976" cy="1827634"/>
          </a:xfrm>
        </p:spPr>
        <p:txBody>
          <a:bodyPr/>
          <a:lstStyle>
            <a:lvl1pPr algn="ctr">
              <a:defRPr sz="4800" b="1"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95537" y="3886201"/>
            <a:ext cx="8352928" cy="1126976"/>
          </a:xfrm>
        </p:spPr>
        <p:txBody>
          <a:bodyPr/>
          <a:lstStyle>
            <a:lvl1pPr marL="0" indent="0" algn="ctr">
              <a:buNone/>
              <a:defRPr sz="4000" b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48" y="4763"/>
            <a:ext cx="771552" cy="543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087" y="804445"/>
            <a:ext cx="7383858" cy="738188"/>
          </a:xfrm>
        </p:spPr>
        <p:txBody>
          <a:bodyPr/>
          <a:lstStyle>
            <a:lvl1pPr algn="l">
              <a:defRPr sz="3600" b="1"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088" y="1668542"/>
            <a:ext cx="7416823" cy="4713808"/>
          </a:xfrm>
        </p:spPr>
        <p:txBody>
          <a:bodyPr/>
          <a:lstStyle>
            <a:lvl1pPr>
              <a:defRPr b="1"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4763"/>
            <a:ext cx="9144000" cy="4714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none" lIns="100899" tIns="50450" rIns="100899" bIns="5045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隶书" panose="02010509060101010101" pitchFamily="49" charset="-122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502400"/>
            <a:ext cx="9144000" cy="357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none" lIns="100899" tIns="50450" rIns="100899" bIns="5045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隶书" panose="02010509060101010101" pitchFamily="49" charset="-122"/>
            </a:endParaRPr>
          </a:p>
        </p:txBody>
      </p:sp>
      <p:sp>
        <p:nvSpPr>
          <p:cNvPr id="10" name="Text Box 87"/>
          <p:cNvSpPr txBox="1">
            <a:spLocks noChangeArrowheads="1"/>
          </p:cNvSpPr>
          <p:nvPr/>
        </p:nvSpPr>
        <p:spPr bwMode="auto">
          <a:xfrm>
            <a:off x="1231900" y="6502400"/>
            <a:ext cx="7824788" cy="377825"/>
          </a:xfrm>
          <a:prstGeom prst="rect">
            <a:avLst/>
          </a:prstGeom>
          <a:noFill/>
          <a:ln>
            <a:noFill/>
          </a:ln>
        </p:spPr>
        <p:txBody>
          <a:bodyPr lIns="100899" tIns="50450" rIns="100899" bIns="5045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  <a:lvl6pPr marL="25146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6pPr>
            <a:lvl7pPr marL="29718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7pPr>
            <a:lvl8pPr marL="34290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8pPr>
            <a:lvl9pPr marL="38862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ngsuh" panose="02030600000101010101" pitchFamily="18" charset="-127"/>
              </a:rPr>
              <a:t>Guangdong Provincial Center for Disease Control and Prevention</a:t>
            </a:r>
            <a:endParaRPr lang="en-US" altLang="zh-CN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ungsuh" panose="02030600000101010101" pitchFamily="18" charset="-127"/>
            </a:endParaRPr>
          </a:p>
        </p:txBody>
      </p:sp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4763"/>
            <a:ext cx="9144000" cy="4714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none" lIns="100899" tIns="50450" rIns="100899" bIns="5045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隶书" panose="02010509060101010101" pitchFamily="49" charset="-122"/>
            </a:endParaRPr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6502400"/>
            <a:ext cx="9144000" cy="357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none" lIns="100899" tIns="50450" rIns="100899" bIns="5045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隶书" panose="02010509060101010101" pitchFamily="49" charset="-122"/>
            </a:endParaRPr>
          </a:p>
        </p:txBody>
      </p:sp>
      <p:sp>
        <p:nvSpPr>
          <p:cNvPr id="6" name="Text Box 87"/>
          <p:cNvSpPr txBox="1">
            <a:spLocks noChangeArrowheads="1"/>
          </p:cNvSpPr>
          <p:nvPr userDrawn="1"/>
        </p:nvSpPr>
        <p:spPr bwMode="auto">
          <a:xfrm>
            <a:off x="395536" y="6508307"/>
            <a:ext cx="7824788" cy="377825"/>
          </a:xfrm>
          <a:prstGeom prst="rect">
            <a:avLst/>
          </a:prstGeom>
          <a:noFill/>
          <a:ln>
            <a:noFill/>
          </a:ln>
        </p:spPr>
        <p:txBody>
          <a:bodyPr lIns="100899" tIns="50450" rIns="100899" bIns="5045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  <a:lvl6pPr marL="25146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6pPr>
            <a:lvl7pPr marL="29718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7pPr>
            <a:lvl8pPr marL="34290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8pPr>
            <a:lvl9pPr marL="3886200" indent="-228600" defTabSz="1007745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8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楷体简体" panose="02010601030101010101" pitchFamily="65" charset="-122"/>
                <a:ea typeface="方正楷体简体" panose="02010601030101010101" pitchFamily="65" charset="-122"/>
              </a:rPr>
              <a:t>江门市疾病预防控制中心</a:t>
            </a:r>
            <a:endParaRPr lang="en-US" altLang="zh-CN" sz="18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楷体简体" panose="02010601030101010101" pitchFamily="65" charset="-122"/>
              <a:ea typeface="方正楷体简体" panose="02010601030101010101" pitchFamily="65" charset="-12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48" y="4763"/>
            <a:ext cx="771552" cy="543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8862" y="2747964"/>
            <a:ext cx="7772400" cy="1362076"/>
          </a:xfrm>
        </p:spPr>
        <p:txBody>
          <a:bodyPr/>
          <a:lstStyle>
            <a:lvl1pPr algn="ctr">
              <a:defRPr sz="48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81981" y="692621"/>
            <a:ext cx="7773987" cy="7381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3568" y="1484784"/>
            <a:ext cx="77851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effectLst/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</a:defRPr>
      </a:lvl9pPr>
    </p:titleStyle>
    <p:bodyStyle>
      <a:lvl1pPr marL="342900" indent="-3429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l"/>
        <a:defRPr sz="3200" kern="1200">
          <a:solidFill>
            <a:schemeClr val="tx1"/>
          </a:solidFill>
          <a:effectLst/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971550" indent="-51435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Clr>
          <a:srgbClr val="376092"/>
        </a:buClr>
        <a:buSzPct val="83000"/>
        <a:buFont typeface="Wingdings" panose="05000000000000000000" pitchFamily="2" charset="2"/>
        <a:buChar char="u"/>
        <a:defRPr sz="2800" kern="1200">
          <a:solidFill>
            <a:schemeClr val="tx1"/>
          </a:solidFill>
          <a:effectLst/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80604020202020204" pitchFamily="34" charset="0"/>
        <a:buChar char="−"/>
        <a:defRPr sz="2400" kern="1200">
          <a:solidFill>
            <a:schemeClr val="tx1"/>
          </a:solidFill>
          <a:effectLst/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6002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2000" kern="1200">
          <a:solidFill>
            <a:schemeClr val="tx1"/>
          </a:solidFill>
          <a:effectLst/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0574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panose="02080604020202020204" pitchFamily="34" charset="0"/>
        <a:buChar char="»"/>
        <a:defRPr sz="2000" kern="1200">
          <a:solidFill>
            <a:schemeClr val="tx1"/>
          </a:solidFill>
          <a:effectLst/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81981" y="692621"/>
            <a:ext cx="7773987" cy="7381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3568" y="1484784"/>
            <a:ext cx="77851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effectLst/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幼圆" panose="02010509060101010101" pitchFamily="49" charset="-122"/>
          <a:ea typeface="幼圆" panose="02010509060101010101" pitchFamily="49" charset="-122"/>
        </a:defRPr>
      </a:lvl9pPr>
    </p:titleStyle>
    <p:bodyStyle>
      <a:lvl1pPr marL="342900" indent="-3429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Clr>
          <a:srgbClr val="C00000"/>
        </a:buClr>
        <a:buFont typeface="Wingdings" panose="05000000000000000000" pitchFamily="2" charset="2"/>
        <a:buChar char="l"/>
        <a:defRPr sz="3200" kern="1200">
          <a:solidFill>
            <a:schemeClr val="tx1"/>
          </a:solidFill>
          <a:effectLst/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971550" indent="-51435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Clr>
          <a:srgbClr val="376092"/>
        </a:buClr>
        <a:buSzPct val="83000"/>
        <a:buFont typeface="Wingdings" panose="05000000000000000000" pitchFamily="2" charset="2"/>
        <a:buChar char="u"/>
        <a:defRPr sz="2800" kern="1200">
          <a:solidFill>
            <a:schemeClr val="tx1"/>
          </a:solidFill>
          <a:effectLst/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80604020202020204" pitchFamily="34" charset="0"/>
        <a:buChar char="−"/>
        <a:defRPr sz="2400" kern="1200">
          <a:solidFill>
            <a:schemeClr val="tx1"/>
          </a:solidFill>
          <a:effectLst/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6002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panose="02080604020202020204" pitchFamily="34" charset="0"/>
        <a:buChar char="–"/>
        <a:defRPr sz="2000" kern="1200">
          <a:solidFill>
            <a:schemeClr val="tx1"/>
          </a:solidFill>
          <a:effectLst/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0574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panose="02080604020202020204" pitchFamily="34" charset="0"/>
        <a:buChar char="»"/>
        <a:defRPr sz="2000" kern="1200">
          <a:solidFill>
            <a:schemeClr val="tx1"/>
          </a:solidFill>
          <a:effectLst/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18.jpeg"/><Relationship Id="rId7" Type="http://schemas.openxmlformats.org/officeDocument/2006/relationships/tags" Target="../tags/tag5.xml"/><Relationship Id="rId6" Type="http://schemas.openxmlformats.org/officeDocument/2006/relationships/image" Target="../media/image17.jpeg"/><Relationship Id="rId5" Type="http://schemas.openxmlformats.org/officeDocument/2006/relationships/tags" Target="../tags/tag4.xml"/><Relationship Id="rId4" Type="http://schemas.openxmlformats.org/officeDocument/2006/relationships/image" Target="../media/image16.jpeg"/><Relationship Id="rId3" Type="http://schemas.openxmlformats.org/officeDocument/2006/relationships/tags" Target="../tags/tag3.xml"/><Relationship Id="rId2" Type="http://schemas.openxmlformats.org/officeDocument/2006/relationships/image" Target="../media/image15.jpeg"/><Relationship Id="rId10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40.pn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7.png"/><Relationship Id="rId1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媒介伊蚊监测方法</a:t>
            </a:r>
            <a:endPara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55967" y="548540"/>
            <a:ext cx="7383858" cy="738188"/>
          </a:xfrm>
        </p:spPr>
        <p:txBody>
          <a:bodyPr>
            <a:noAutofit/>
          </a:bodyPr>
          <a:lstStyle/>
          <a:p>
            <a:pPr algn="ctr"/>
            <a:r>
              <a:rPr lang="zh-CN" sz="2400" dirty="0"/>
              <a:t>表</a:t>
            </a:r>
            <a:r>
              <a:rPr lang="en-US" altLang="zh-CN" sz="2400" dirty="0"/>
              <a:t>1 </a:t>
            </a:r>
            <a:r>
              <a:rPr lang="zh-CN" altLang="en-US" sz="2400" dirty="0"/>
              <a:t>伊蚊孳生地调查表</a:t>
            </a: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1196975"/>
            <a:ext cx="8056245" cy="5029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2013731744359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6558" y="3646805"/>
            <a:ext cx="4032250" cy="273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9" name="Picture 3" descr="2014080115101450145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44708" y="3646805"/>
            <a:ext cx="4032250" cy="2703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Picture 4" descr="2013108173776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96558" y="549593"/>
            <a:ext cx="4033837" cy="2871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1" name="Picture 5" descr="2013927817756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644708" y="549593"/>
            <a:ext cx="4032250" cy="287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2" name="Rectangle 6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612775" y="-97790"/>
            <a:ext cx="7694295" cy="74739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入户调查现场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827405" y="8255"/>
            <a:ext cx="7171055" cy="6007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9pPr>
          </a:lstStyle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幼儿园常见孳生地</a:t>
            </a:r>
            <a:endPara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410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663575"/>
            <a:ext cx="1752600" cy="258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5" y="664845"/>
            <a:ext cx="2225675" cy="258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275" y="692150"/>
            <a:ext cx="1941513" cy="256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11825" y="692150"/>
            <a:ext cx="842963" cy="1038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70" y="694055"/>
            <a:ext cx="2217420" cy="2562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6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50" y="3789680"/>
            <a:ext cx="1961515" cy="2256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9" name="文本框 12"/>
          <p:cNvSpPr txBox="1"/>
          <p:nvPr/>
        </p:nvSpPr>
        <p:spPr>
          <a:xfrm>
            <a:off x="723900" y="3371850"/>
            <a:ext cx="1190625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手推车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20" name="文本框 12"/>
          <p:cNvSpPr txBox="1"/>
          <p:nvPr/>
        </p:nvSpPr>
        <p:spPr>
          <a:xfrm>
            <a:off x="2069465" y="3371850"/>
            <a:ext cx="232854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浇花水桶（闲置容器）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21" name="文本框 12"/>
          <p:cNvSpPr txBox="1"/>
          <p:nvPr/>
        </p:nvSpPr>
        <p:spPr>
          <a:xfrm>
            <a:off x="4988243" y="3371850"/>
            <a:ext cx="1192212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教学轮胎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22" name="文本框 12"/>
          <p:cNvSpPr txBox="1"/>
          <p:nvPr/>
        </p:nvSpPr>
        <p:spPr>
          <a:xfrm>
            <a:off x="7380288" y="3358515"/>
            <a:ext cx="1192212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塑料膜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23" name="文本框 12"/>
          <p:cNvSpPr txBox="1"/>
          <p:nvPr/>
        </p:nvSpPr>
        <p:spPr>
          <a:xfrm>
            <a:off x="497205" y="6221095"/>
            <a:ext cx="1190625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植物积水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415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2133600" y="3862705"/>
            <a:ext cx="2223770" cy="2100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3769995"/>
            <a:ext cx="2042795" cy="2181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24" name="文本框 12"/>
          <p:cNvSpPr txBox="1"/>
          <p:nvPr/>
        </p:nvSpPr>
        <p:spPr>
          <a:xfrm>
            <a:off x="2699385" y="6165533"/>
            <a:ext cx="1192213" cy="3984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篮球架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25" name="文本框 12"/>
          <p:cNvSpPr txBox="1"/>
          <p:nvPr/>
        </p:nvSpPr>
        <p:spPr>
          <a:xfrm>
            <a:off x="5004118" y="6166168"/>
            <a:ext cx="1192212" cy="3984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水生植物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4025" y="3786505"/>
            <a:ext cx="2280920" cy="2165350"/>
          </a:xfrm>
          <a:prstGeom prst="rect">
            <a:avLst/>
          </a:prstGeom>
        </p:spPr>
      </p:pic>
      <p:sp>
        <p:nvSpPr>
          <p:cNvPr id="6" name="文本框 12"/>
          <p:cNvSpPr txBox="1"/>
          <p:nvPr/>
        </p:nvSpPr>
        <p:spPr>
          <a:xfrm>
            <a:off x="7307898" y="6148388"/>
            <a:ext cx="1192212" cy="3984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排水沟渠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2486025" y="4408805"/>
            <a:ext cx="213360" cy="2444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1036320" y="4399915"/>
            <a:ext cx="79375" cy="32512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" y="693103"/>
            <a:ext cx="2063750" cy="2271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585" y="693103"/>
            <a:ext cx="1747838" cy="2373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文本框 12"/>
          <p:cNvSpPr txBox="1"/>
          <p:nvPr/>
        </p:nvSpPr>
        <p:spPr>
          <a:xfrm>
            <a:off x="512445" y="3148330"/>
            <a:ext cx="1192213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水生植物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5" name="文本框 12"/>
          <p:cNvSpPr txBox="1"/>
          <p:nvPr/>
        </p:nvSpPr>
        <p:spPr>
          <a:xfrm>
            <a:off x="2684145" y="3148330"/>
            <a:ext cx="1190625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花盆托盘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6" name="文本框 12"/>
          <p:cNvSpPr txBox="1"/>
          <p:nvPr/>
        </p:nvSpPr>
        <p:spPr>
          <a:xfrm>
            <a:off x="4806315" y="3148330"/>
            <a:ext cx="1368425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绿化带垃圾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48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935" y="693420"/>
            <a:ext cx="2352040" cy="2376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020" y="693420"/>
            <a:ext cx="2371725" cy="2372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9" name="文本框 12"/>
          <p:cNvSpPr txBox="1"/>
          <p:nvPr/>
        </p:nvSpPr>
        <p:spPr>
          <a:xfrm>
            <a:off x="6937058" y="3120708"/>
            <a:ext cx="2185987" cy="3984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茂密花丛下积水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490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515" y="3790315"/>
            <a:ext cx="2355850" cy="1975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1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920" y="5013643"/>
            <a:ext cx="1233488" cy="765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92" name="文本框 12"/>
          <p:cNvSpPr txBox="1"/>
          <p:nvPr/>
        </p:nvSpPr>
        <p:spPr>
          <a:xfrm>
            <a:off x="2217738" y="5967730"/>
            <a:ext cx="2185987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运动器材下小水洼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493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15" y="3775710"/>
            <a:ext cx="2026285" cy="1988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94" name="文本框 12"/>
          <p:cNvSpPr txBox="1"/>
          <p:nvPr/>
        </p:nvSpPr>
        <p:spPr>
          <a:xfrm>
            <a:off x="183198" y="5967730"/>
            <a:ext cx="2128837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空调外机冷凝水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495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3280" y="3803650"/>
            <a:ext cx="2352040" cy="1910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96" name="文本框 12"/>
          <p:cNvSpPr txBox="1"/>
          <p:nvPr/>
        </p:nvSpPr>
        <p:spPr>
          <a:xfrm>
            <a:off x="4909185" y="5971540"/>
            <a:ext cx="1728788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运动场排水沟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367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3750" y="3775710"/>
            <a:ext cx="1755775" cy="1938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75" name="文本框 12"/>
          <p:cNvSpPr txBox="1"/>
          <p:nvPr/>
        </p:nvSpPr>
        <p:spPr>
          <a:xfrm>
            <a:off x="7318375" y="5949950"/>
            <a:ext cx="1406525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未封闭水马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428625" y="-170180"/>
            <a:ext cx="8049260" cy="9264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9pPr>
          </a:lstStyle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学校常见孳生地</a:t>
            </a:r>
            <a:endPara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129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5" t="21159" r="5887" b="15324"/>
          <a:stretch>
            <a:fillRect/>
          </a:stretch>
        </p:blipFill>
        <p:spPr bwMode="auto">
          <a:xfrm>
            <a:off x="1134743" y="764704"/>
            <a:ext cx="3415289" cy="237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681667" y="3141221"/>
            <a:ext cx="640080" cy="368300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800" dirty="0" smtClean="0">
                <a:ln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叶腋</a:t>
            </a:r>
            <a:endParaRPr lang="zh-CN" altLang="en-US" sz="1800" dirty="0" smtClean="0">
              <a:ln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4" descr="DSC000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5809" y="764704"/>
            <a:ext cx="2890664" cy="2372459"/>
          </a:xfrm>
          <a:prstGeom prst="rect">
            <a:avLst/>
          </a:prstGeom>
          <a:noFill/>
        </p:spPr>
      </p:pic>
      <p:pic>
        <p:nvPicPr>
          <p:cNvPr id="7" name="Picture 6" descr="pitc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22675"/>
            <a:ext cx="2803525" cy="227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685314" y="6070814"/>
            <a:ext cx="1097280" cy="368300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800" dirty="0" smtClean="0">
                <a:ln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植物容器</a:t>
            </a:r>
            <a:endParaRPr lang="zh-CN" altLang="en-US" sz="1800" dirty="0" smtClean="0">
              <a:ln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297291" y="3141221"/>
            <a:ext cx="640080" cy="368300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800" dirty="0" smtClean="0">
                <a:ln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竹林</a:t>
            </a:r>
            <a:endParaRPr lang="zh-CN" altLang="en-US" sz="1800" dirty="0" smtClean="0">
              <a:ln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91" y="3663794"/>
            <a:ext cx="3499942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203176" y="5975469"/>
            <a:ext cx="640080" cy="368300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800" dirty="0" smtClean="0">
                <a:ln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假山</a:t>
            </a:r>
            <a:endParaRPr lang="zh-CN" altLang="en-US" sz="1800" dirty="0" smtClean="0">
              <a:ln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2"/>
          <p:cNvSpPr txBox="1">
            <a:spLocks noRot="1" noChangeArrowheads="1"/>
          </p:cNvSpPr>
          <p:nvPr/>
        </p:nvSpPr>
        <p:spPr>
          <a:xfrm>
            <a:off x="899795" y="-170512"/>
            <a:ext cx="7171055" cy="9264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9pPr>
          </a:lstStyle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自然环境和公园各类孳生地</a:t>
            </a:r>
            <a:endPara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6415" y="692785"/>
            <a:ext cx="7757160" cy="738505"/>
          </a:xfrm>
        </p:spPr>
        <p:txBody>
          <a:bodyPr/>
          <a:lstStyle/>
          <a:p>
            <a:pPr algn="ctr"/>
            <a:r>
              <a:rPr lang="zh-CN" altLang="en-US" dirty="0">
                <a:sym typeface="+mn-ea"/>
              </a:rPr>
              <a:t>伊蚊幼虫监测时应注意事项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7520" y="1556385"/>
            <a:ext cx="8189595" cy="4713605"/>
          </a:xfrm>
        </p:spPr>
        <p:txBody>
          <a:bodyPr>
            <a:normAutofit/>
          </a:bodyPr>
          <a:lstStyle/>
          <a:p>
            <a:pPr latinLnBrk="0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0" dirty="0">
                <a:sym typeface="+mn-ea"/>
              </a:rPr>
              <a:t>熟悉伊蚊的生态特点，结合实际经验，监测工作</a:t>
            </a:r>
            <a:r>
              <a:rPr lang="zh-CN" altLang="en-US" sz="2400" b="0" dirty="0" smtClean="0">
                <a:sym typeface="+mn-ea"/>
              </a:rPr>
              <a:t>事半功倍</a:t>
            </a:r>
            <a:r>
              <a:rPr lang="en-US" altLang="zh-CN" sz="2400" b="0" dirty="0" smtClean="0">
                <a:sym typeface="+mn-ea"/>
              </a:rPr>
              <a:t>.</a:t>
            </a:r>
            <a:endParaRPr lang="zh-CN" altLang="en-US" sz="2400" b="0" dirty="0"/>
          </a:p>
          <a:p>
            <a:pPr latinLnBrk="0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0" dirty="0">
                <a:sym typeface="+mn-ea"/>
              </a:rPr>
              <a:t>明确检查的主要目标是</a:t>
            </a:r>
            <a:r>
              <a:rPr lang="zh-CN" altLang="en-US" sz="2400" dirty="0">
                <a:solidFill>
                  <a:srgbClr val="C00000"/>
                </a:solidFill>
                <a:sym typeface="+mn-ea"/>
              </a:rPr>
              <a:t>小型积水或容器</a:t>
            </a:r>
            <a:r>
              <a:rPr lang="zh-CN" altLang="en-US" sz="2400" dirty="0" smtClean="0">
                <a:solidFill>
                  <a:srgbClr val="C00000"/>
                </a:solidFill>
                <a:sym typeface="+mn-ea"/>
              </a:rPr>
              <a:t>积水</a:t>
            </a:r>
            <a:r>
              <a:rPr lang="zh-CN" altLang="en-US" sz="2400" b="0" dirty="0" smtClean="0">
                <a:sym typeface="+mn-ea"/>
              </a:rPr>
              <a:t>。</a:t>
            </a:r>
            <a:endParaRPr lang="zh-CN" altLang="en-US" sz="2400" b="0" dirty="0"/>
          </a:p>
          <a:p>
            <a:pPr latinLnBrk="0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0" dirty="0">
                <a:sym typeface="+mn-ea"/>
              </a:rPr>
              <a:t>认真负责，切勿遗漏。</a:t>
            </a:r>
            <a:endParaRPr lang="zh-CN" altLang="en-US" sz="2400" b="0" dirty="0"/>
          </a:p>
          <a:p>
            <a:pPr latinLnBrk="0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0" dirty="0">
                <a:sym typeface="+mn-ea"/>
              </a:rPr>
              <a:t>充分有效利用监测工具（手电筒、放大镜），还要因地制宜，避免“漏网之鱼”。</a:t>
            </a:r>
            <a:endParaRPr lang="zh-CN" altLang="en-US" sz="2400" b="0" dirty="0"/>
          </a:p>
          <a:p>
            <a:pPr latinLnBrk="0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0" dirty="0">
                <a:sym typeface="+mn-ea"/>
              </a:rPr>
              <a:t>认真按要求填写监测登记表。</a:t>
            </a:r>
            <a:endParaRPr lang="zh-CN" altLang="en-US" sz="2400" b="0" dirty="0">
              <a:sym typeface="+mn-ea"/>
            </a:endParaRPr>
          </a:p>
          <a:p>
            <a:pPr latinLnBrk="0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0" dirty="0">
                <a:sym typeface="+mn-ea"/>
              </a:rPr>
              <a:t>办公室水生植物、平台、楼顶花园、地下车库、排水沟渠是重点部位。</a:t>
            </a:r>
            <a:endParaRPr lang="zh-CN" altLang="en-US" sz="2400" b="0" dirty="0"/>
          </a:p>
          <a:p>
            <a:pPr marL="0" indent="0" latinLnBrk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CN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595" y="1628140"/>
            <a:ext cx="7200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范围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：适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用于外环境小型积水中蚊幼虫（蛹）的监测。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578" y="2899595"/>
            <a:ext cx="7416823" cy="1889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依据监测人的步幅设定好计步参数，随身携带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计步器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等，沿监测路径，以均匀步伐前进，并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记录沿途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所有</a:t>
            </a:r>
            <a:r>
              <a:rPr lang="zh-CN" alt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小型积水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及容器</a:t>
            </a:r>
            <a:r>
              <a:rPr lang="zh-CN" alt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积水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如水生植物、功能性积水容器、废弃容器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、管井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及下水道口、竹筒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树洞、轮胎、绿化带垃圾、喷泉、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叶鞘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积水等）中发现幼蚊（蛹）阳性容器数和小型积水处数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。检查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2000~3000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米。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95696" y="5301843"/>
            <a:ext cx="73618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记录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记录所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有小型积水容器及其幼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蚊孳生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情况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，填写记录表（见表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统计路径指数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31595" y="1412875"/>
            <a:ext cx="715073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315085" y="2780030"/>
            <a:ext cx="7245350" cy="205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331595" y="5300980"/>
            <a:ext cx="7228205" cy="82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左大括号 11"/>
          <p:cNvSpPr/>
          <p:nvPr/>
        </p:nvSpPr>
        <p:spPr>
          <a:xfrm>
            <a:off x="827405" y="1628775"/>
            <a:ext cx="288290" cy="42481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74625" y="2493010"/>
            <a:ext cx="490220" cy="23869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监测方法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539750" y="548640"/>
            <a:ext cx="7751445" cy="738505"/>
          </a:xfrm>
        </p:spPr>
        <p:txBody>
          <a:bodyPr/>
          <a:lstStyle/>
          <a:p>
            <a:pPr algn="ctr"/>
            <a:r>
              <a:rPr lang="zh-CN" altLang="en-US" dirty="0" smtClean="0"/>
              <a:t>伊蚊幼虫监测方法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路径指数法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39750" y="548640"/>
            <a:ext cx="7751445" cy="738505"/>
          </a:xfrm>
        </p:spPr>
        <p:txBody>
          <a:bodyPr/>
          <a:lstStyle/>
          <a:p>
            <a:pPr algn="ctr"/>
            <a:r>
              <a:rPr lang="zh-CN" altLang="en-US" dirty="0" smtClean="0"/>
              <a:t>伊蚊幼虫监测方法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路径指数法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11560" y="1412776"/>
            <a:ext cx="8064896" cy="4713808"/>
          </a:xfrm>
        </p:spPr>
        <p:txBody>
          <a:bodyPr>
            <a:normAutofit/>
          </a:bodyPr>
          <a:lstStyle/>
          <a:p>
            <a:r>
              <a:rPr lang="zh-CN" altLang="en-US" sz="2000" b="0" dirty="0" smtClean="0"/>
              <a:t>监测频次：根据环境需要进行监测。</a:t>
            </a:r>
            <a:endParaRPr lang="zh-CN" altLang="en-US" sz="2000" b="0" dirty="0" smtClean="0"/>
          </a:p>
          <a:p>
            <a:r>
              <a:rPr lang="zh-CN" altLang="en-US" sz="2000" b="0" dirty="0" smtClean="0"/>
              <a:t>监测器具：强光手电筒、计步器。</a:t>
            </a:r>
            <a:endParaRPr lang="zh-CN" altLang="en-US" sz="2000" b="0" dirty="0" smtClean="0"/>
          </a:p>
          <a:p>
            <a:r>
              <a:rPr lang="zh-CN" altLang="en-US" sz="2000" b="0" dirty="0" smtClean="0"/>
              <a:t>密度指标：路径指数(I)，单位为</a:t>
            </a:r>
            <a:r>
              <a:rPr lang="zh-CN" altLang="en-US" sz="2000" b="0" dirty="0" smtClean="0">
                <a:solidFill>
                  <a:srgbClr val="0070C0"/>
                </a:solidFill>
              </a:rPr>
              <a:t>阳性水体数每千米（阳性水体数/千米）</a:t>
            </a:r>
            <a:r>
              <a:rPr lang="zh-CN" altLang="en-US" sz="2000" b="0" dirty="0" smtClean="0"/>
              <a:t>。</a:t>
            </a:r>
            <a:endParaRPr lang="zh-CN" altLang="en-US" sz="2000" b="0" dirty="0" smtClean="0"/>
          </a:p>
          <a:p>
            <a:endParaRPr lang="zh-CN" altLang="en-US" sz="2000" b="0" dirty="0" smtClean="0"/>
          </a:p>
          <a:p>
            <a:endParaRPr lang="zh-CN" altLang="en-US" sz="2000" b="0" dirty="0" smtClean="0"/>
          </a:p>
          <a:p>
            <a:r>
              <a:rPr lang="zh-CN" altLang="en-US" sz="2000" dirty="0" smtClean="0">
                <a:solidFill>
                  <a:srgbClr val="C00000"/>
                </a:solidFill>
              </a:rPr>
              <a:t>控制标准：</a:t>
            </a:r>
            <a:endParaRPr lang="zh-CN" altLang="en-US" sz="2000" dirty="0" smtClean="0">
              <a:solidFill>
                <a:srgbClr val="C00000"/>
              </a:solidFill>
            </a:endParaRPr>
          </a:p>
          <a:p>
            <a:pPr lvl="1"/>
            <a:r>
              <a:rPr lang="en-US" altLang="zh-CN" sz="1750" b="0" dirty="0" smtClean="0"/>
              <a:t>路径指数≤0.5</a:t>
            </a:r>
            <a:endParaRPr lang="en-US" altLang="zh-CN" sz="1750" b="0" dirty="0" smtClean="0"/>
          </a:p>
          <a:p>
            <a:pPr lvl="1"/>
            <a:r>
              <a:rPr lang="zh-CN" altLang="en-US" sz="1750" dirty="0" smtClean="0">
                <a:solidFill>
                  <a:srgbClr val="0070C0"/>
                </a:solidFill>
              </a:rPr>
              <a:t>例：检查</a:t>
            </a:r>
            <a:r>
              <a:rPr lang="en-US" altLang="zh-CN" sz="1750" dirty="0" smtClean="0">
                <a:solidFill>
                  <a:srgbClr val="0070C0"/>
                </a:solidFill>
              </a:rPr>
              <a:t>2</a:t>
            </a:r>
            <a:r>
              <a:rPr lang="zh-CN" altLang="en-US" sz="1750" dirty="0" smtClean="0">
                <a:solidFill>
                  <a:srgbClr val="0070C0"/>
                </a:solidFill>
              </a:rPr>
              <a:t>千米，发现阳性积水</a:t>
            </a:r>
            <a:r>
              <a:rPr lang="en-US" altLang="zh-CN" sz="1750" dirty="0" smtClean="0">
                <a:solidFill>
                  <a:srgbClr val="0070C0"/>
                </a:solidFill>
              </a:rPr>
              <a:t>1</a:t>
            </a:r>
            <a:r>
              <a:rPr lang="zh-CN" altLang="en-US" sz="1750" dirty="0" smtClean="0">
                <a:solidFill>
                  <a:srgbClr val="0070C0"/>
                </a:solidFill>
              </a:rPr>
              <a:t>处，路径指数为</a:t>
            </a:r>
            <a:r>
              <a:rPr lang="en-US" altLang="zh-CN" sz="1750" dirty="0" smtClean="0">
                <a:solidFill>
                  <a:srgbClr val="0070C0"/>
                </a:solidFill>
              </a:rPr>
              <a:t>0.5</a:t>
            </a:r>
            <a:r>
              <a:rPr lang="zh-CN" altLang="en-US" sz="1750" dirty="0" smtClean="0">
                <a:solidFill>
                  <a:srgbClr val="0070C0"/>
                </a:solidFill>
              </a:rPr>
              <a:t>。</a:t>
            </a:r>
            <a:endParaRPr lang="en-US" altLang="zh-CN" sz="1750" dirty="0" smtClean="0">
              <a:solidFill>
                <a:srgbClr val="0070C0"/>
              </a:solidFill>
            </a:endParaRPr>
          </a:p>
          <a:p>
            <a:pPr marL="0" indent="0">
              <a:buFont typeface="Wingdings" panose="05000000000000000000" charset="0"/>
              <a:buNone/>
            </a:pPr>
            <a:endParaRPr lang="en-US" altLang="zh-CN" sz="1750" dirty="0" smtClean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/>
              <p:cNvSpPr/>
              <p:nvPr/>
            </p:nvSpPr>
            <p:spPr>
              <a:xfrm>
                <a:off x="2339340" y="3352800"/>
                <a:ext cx="4587875" cy="873125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r>
                  <a:rPr lang="zh-CN" altLang="zh-CN" sz="2400" dirty="0"/>
                  <a:t>路径指数（</a:t>
                </a:r>
                <a:r>
                  <a:rPr lang="en-US" altLang="zh-CN" sz="2400" dirty="0"/>
                  <a:t>I</a:t>
                </a:r>
                <a:r>
                  <a:rPr lang="zh-CN" altLang="zh-CN" sz="2400" dirty="0"/>
                  <a:t>）</a:t>
                </a:r>
                <a:r>
                  <a:rPr lang="en-US" altLang="zh-CN" sz="24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b="1" i="1"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zh-CN" altLang="zh-CN" sz="2400" b="1">
                            <a:latin typeface="Cambria Math" panose="02040503050406030204"/>
                          </a:rPr>
                          <m:t>阳性容器或小型水体数</m:t>
                        </m:r>
                      </m:num>
                      <m:den>
                        <m:r>
                          <a:rPr lang="zh-CN" altLang="zh-CN" sz="2400" b="1">
                            <a:latin typeface="Cambria Math" panose="02040503050406030204"/>
                          </a:rPr>
                          <m:t>行走距离</m:t>
                        </m:r>
                        <m:r>
                          <a:rPr lang="en-US" altLang="zh-CN" sz="2400" b="1">
                            <a:latin typeface="Cambria Math" panose="02040503050406030204"/>
                          </a:rPr>
                          <m:t>（千米）</m:t>
                        </m:r>
                      </m:den>
                    </m:f>
                  </m:oMath>
                </a14:m>
                <a:endParaRPr lang="en-US" altLang="zh-CN" sz="2400" b="1" dirty="0">
                  <a:latin typeface="Cambria Math" panose="02040503050406030204"/>
                  <a:cs typeface="Cambria Math" panose="02040503050406030204"/>
                </a:endParaRPr>
              </a:p>
            </p:txBody>
          </p:sp>
        </mc:Choice>
        <mc:Fallback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340" y="3352800"/>
                <a:ext cx="4587875" cy="873125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55967" y="476785"/>
            <a:ext cx="7383858" cy="738188"/>
          </a:xfrm>
        </p:spPr>
        <p:txBody>
          <a:bodyPr>
            <a:noAutofit/>
          </a:bodyPr>
          <a:lstStyle/>
          <a:p>
            <a:pPr algn="ctr"/>
            <a:r>
              <a:rPr lang="zh-CN" sz="2400" dirty="0"/>
              <a:t>表</a:t>
            </a:r>
            <a:r>
              <a:rPr lang="en-US" altLang="zh-CN" sz="2400" dirty="0"/>
              <a:t>2 </a:t>
            </a:r>
            <a:r>
              <a:rPr lang="zh-CN" altLang="en-US" sz="2400" dirty="0"/>
              <a:t>路径法记录表</a:t>
            </a:r>
            <a:endParaRPr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1268730"/>
            <a:ext cx="8354060" cy="46824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59715" y="1412875"/>
            <a:ext cx="8658860" cy="4713605"/>
          </a:xfrm>
        </p:spPr>
        <p:txBody>
          <a:bodyPr>
            <a:noAutofit/>
          </a:bodyPr>
          <a:lstStyle/>
          <a:p>
            <a:r>
              <a:rPr lang="zh-CN" altLang="en-US" sz="1800" dirty="0"/>
              <a:t>监测点：</a:t>
            </a:r>
            <a:r>
              <a:rPr lang="zh-CN" altLang="en-US" sz="1800" b="0" dirty="0"/>
              <a:t>以街道（镇）为单位，每个街道调查场所包括居民区和非居民区，非居民区包括公园（ 或绿化广场、花卉市场、苗圃）、工地、单位（ 医院）等环境。</a:t>
            </a:r>
            <a:endParaRPr lang="zh-CN" altLang="en-US" sz="1800" b="0" dirty="0"/>
          </a:p>
          <a:p>
            <a:r>
              <a:rPr lang="zh-CN" altLang="en-US" sz="1800" dirty="0" smtClean="0"/>
              <a:t>操作步骤：</a:t>
            </a:r>
            <a:endParaRPr lang="en-US" altLang="zh-CN" sz="1800" dirty="0" smtClean="0"/>
          </a:p>
          <a:p>
            <a:pPr lvl="1"/>
            <a:r>
              <a:rPr lang="zh-CN" altLang="en-US" sz="1800" b="0" dirty="0">
                <a:sym typeface="+mn-ea"/>
              </a:rPr>
              <a:t>将诱蚊诱卵器打开，放入一张</a:t>
            </a:r>
            <a:r>
              <a:rPr lang="en-US" altLang="zh-CN" sz="1800" b="0" dirty="0">
                <a:sym typeface="+mn-ea"/>
              </a:rPr>
              <a:t>10cm</a:t>
            </a:r>
            <a:r>
              <a:rPr lang="zh-CN" altLang="en-US" sz="1800" b="0" dirty="0">
                <a:sym typeface="+mn-ea"/>
              </a:rPr>
              <a:t>的滤纸，加入</a:t>
            </a:r>
            <a:r>
              <a:rPr lang="en-US" altLang="zh-CN" sz="1800" b="0" dirty="0">
                <a:sym typeface="+mn-ea"/>
              </a:rPr>
              <a:t>20ml</a:t>
            </a:r>
            <a:r>
              <a:rPr lang="zh-CN" altLang="en-US" sz="1800" b="0" dirty="0">
                <a:sym typeface="+mn-ea"/>
              </a:rPr>
              <a:t>过夜的自来水，加盖备用。</a:t>
            </a:r>
            <a:endParaRPr lang="zh-CN" altLang="en-US" sz="1800" b="0" dirty="0" smtClean="0"/>
          </a:p>
          <a:p>
            <a:pPr lvl="1"/>
            <a:r>
              <a:rPr lang="zh-CN" altLang="en-US" sz="1800" b="0" dirty="0" smtClean="0"/>
              <a:t>在监测</a:t>
            </a:r>
            <a:r>
              <a:rPr lang="zh-CN" altLang="en-US" sz="1800" b="0" dirty="0"/>
              <a:t>区域</a:t>
            </a:r>
            <a:r>
              <a:rPr lang="zh-CN" altLang="en-US" sz="1800" dirty="0">
                <a:solidFill>
                  <a:srgbClr val="0070C0"/>
                </a:solidFill>
              </a:rPr>
              <a:t>绿化带、草丛、树荫等蚊虫栖息地</a:t>
            </a:r>
            <a:r>
              <a:rPr lang="zh-CN" altLang="en-US" sz="1800" b="0" dirty="0"/>
              <a:t> </a:t>
            </a:r>
            <a:r>
              <a:rPr lang="zh-CN" altLang="en-US" sz="1800" b="0" dirty="0" smtClean="0"/>
              <a:t>，将</a:t>
            </a:r>
            <a:r>
              <a:rPr lang="zh-CN" altLang="en-US" sz="1800" b="0" dirty="0"/>
              <a:t>诱蚊诱卵器放置在光线</a:t>
            </a:r>
            <a:r>
              <a:rPr lang="zh-CN" altLang="en-US" sz="1800" b="0" dirty="0" smtClean="0">
                <a:solidFill>
                  <a:srgbClr val="C00000"/>
                </a:solidFill>
              </a:rPr>
              <a:t>较暗阴凉</a:t>
            </a:r>
            <a:r>
              <a:rPr lang="zh-CN" altLang="en-US" sz="1800" b="0" dirty="0">
                <a:solidFill>
                  <a:srgbClr val="C00000"/>
                </a:solidFill>
              </a:rPr>
              <a:t>地面</a:t>
            </a:r>
            <a:r>
              <a:rPr lang="zh-CN" altLang="en-US" sz="1800" b="0" dirty="0"/>
              <a:t>或离</a:t>
            </a:r>
            <a:r>
              <a:rPr lang="zh-CN" altLang="en-US" sz="1800" b="0" dirty="0" smtClean="0"/>
              <a:t>地</a:t>
            </a:r>
            <a:r>
              <a:rPr lang="zh-CN" altLang="en-US" sz="1800" b="0" dirty="0"/>
              <a:t>不超过</a:t>
            </a:r>
            <a:r>
              <a:rPr lang="en-US" altLang="zh-CN" sz="1800" b="0" dirty="0"/>
              <a:t>1</a:t>
            </a:r>
            <a:r>
              <a:rPr lang="zh-CN" altLang="en-US" sz="1800" b="0" dirty="0"/>
              <a:t>米高的位置，间隔 </a:t>
            </a:r>
            <a:r>
              <a:rPr lang="en-US" altLang="zh-CN" sz="1800" dirty="0" smtClean="0">
                <a:solidFill>
                  <a:srgbClr val="0070C0"/>
                </a:solidFill>
              </a:rPr>
              <a:t>25-30</a:t>
            </a:r>
            <a:r>
              <a:rPr lang="zh-CN" altLang="en-US" sz="1800" dirty="0" smtClean="0">
                <a:solidFill>
                  <a:srgbClr val="0070C0"/>
                </a:solidFill>
              </a:rPr>
              <a:t>米</a:t>
            </a:r>
            <a:r>
              <a:rPr lang="zh-CN" altLang="en-US" sz="1800" b="0" dirty="0"/>
              <a:t>放置</a:t>
            </a:r>
            <a:r>
              <a:rPr lang="en-US" altLang="zh-CN" sz="1800" b="0" dirty="0"/>
              <a:t>1 </a:t>
            </a:r>
            <a:r>
              <a:rPr lang="zh-CN" altLang="en-US" sz="1800" b="0" dirty="0"/>
              <a:t>个。</a:t>
            </a:r>
            <a:r>
              <a:rPr lang="en-US" altLang="zh-CN" sz="1800" b="0" dirty="0" smtClean="0"/>
              <a:t>     </a:t>
            </a:r>
            <a:endParaRPr lang="en-US" altLang="zh-CN" sz="1800" b="0" dirty="0" smtClean="0"/>
          </a:p>
          <a:p>
            <a:pPr lvl="1"/>
            <a:r>
              <a:rPr lang="zh-CN" altLang="en-US" sz="1800" dirty="0">
                <a:solidFill>
                  <a:srgbClr val="0070C0"/>
                </a:solidFill>
              </a:rPr>
              <a:t>连续放置</a:t>
            </a:r>
            <a:r>
              <a:rPr lang="en-US" altLang="zh-CN" sz="1800" dirty="0">
                <a:solidFill>
                  <a:srgbClr val="0070C0"/>
                </a:solidFill>
              </a:rPr>
              <a:t>4 </a:t>
            </a:r>
            <a:r>
              <a:rPr lang="zh-CN" altLang="en-US" sz="1800" dirty="0">
                <a:solidFill>
                  <a:srgbClr val="0070C0"/>
                </a:solidFill>
              </a:rPr>
              <a:t>天 </a:t>
            </a:r>
            <a:r>
              <a:rPr lang="zh-CN" altLang="en-US" sz="1800" b="0" dirty="0"/>
              <a:t>，第</a:t>
            </a:r>
            <a:r>
              <a:rPr lang="en-US" altLang="zh-CN" sz="1800" b="0" dirty="0"/>
              <a:t>4 </a:t>
            </a:r>
            <a:r>
              <a:rPr lang="zh-CN" altLang="en-US" sz="1800" b="0" dirty="0"/>
              <a:t>天检查、收集诱到的成蚊</a:t>
            </a:r>
            <a:r>
              <a:rPr lang="zh-CN" altLang="en-US" sz="1800" b="0" dirty="0" smtClean="0"/>
              <a:t>及蚊</a:t>
            </a:r>
            <a:r>
              <a:rPr lang="zh-CN" altLang="en-US" sz="1800" b="0" dirty="0"/>
              <a:t>卵，记录伊蚊成蚊或（和）伊蚊卵阳性的</a:t>
            </a:r>
            <a:r>
              <a:rPr lang="zh-CN" altLang="en-US" sz="1800" b="0" dirty="0" smtClean="0"/>
              <a:t>诱</a:t>
            </a:r>
            <a:r>
              <a:rPr lang="zh-CN" altLang="en-US" sz="1800" b="0" dirty="0"/>
              <a:t>蚊诱卵器数量和成蚊数，蚊卵需饲养至高龄幼虫或成蚊后进行种类鉴定。</a:t>
            </a:r>
            <a:r>
              <a:rPr lang="en-US" altLang="zh-CN" sz="1800" b="0" dirty="0" smtClean="0"/>
              <a:t> </a:t>
            </a:r>
            <a:r>
              <a:rPr lang="zh-CN" altLang="en-US" sz="1800" b="0" dirty="0" smtClean="0"/>
              <a:t>填写记录表（见表</a:t>
            </a:r>
            <a:r>
              <a:rPr lang="en-US" altLang="zh-CN" sz="1800" b="0" dirty="0" smtClean="0"/>
              <a:t>2</a:t>
            </a:r>
            <a:r>
              <a:rPr lang="zh-CN" altLang="en-US" sz="1800" b="0" dirty="0" smtClean="0"/>
              <a:t>），统计</a:t>
            </a:r>
            <a:r>
              <a:rPr lang="zh-CN" altLang="en-US" sz="1800" b="0" dirty="0"/>
              <a:t>诱蚊诱卵指数（</a:t>
            </a:r>
            <a:r>
              <a:rPr lang="en-US" altLang="zh-CN" sz="1800" b="0" dirty="0"/>
              <a:t>MOI</a:t>
            </a:r>
            <a:r>
              <a:rPr lang="zh-CN" altLang="en-US" sz="1800" b="0" dirty="0" smtClean="0"/>
              <a:t>）。</a:t>
            </a:r>
            <a:endParaRPr lang="zh-CN" altLang="en-US" sz="1800" b="0" dirty="0" smtClean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84212" y="620295"/>
            <a:ext cx="7383858" cy="738188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伊蚊成蚊密度</a:t>
            </a:r>
            <a:r>
              <a:rPr lang="zh-CN" altLang="en-US" sz="2800" dirty="0"/>
              <a:t>监测方法</a:t>
            </a:r>
            <a:r>
              <a:rPr lang="en-US" altLang="zh-CN" sz="2800" dirty="0" smtClean="0"/>
              <a:t>-</a:t>
            </a:r>
            <a:r>
              <a:rPr lang="zh-CN" altLang="en-US" sz="2800" dirty="0" smtClean="0"/>
              <a:t>诱蚊诱卵器法（</a:t>
            </a:r>
            <a:r>
              <a:rPr lang="en-US" altLang="zh-CN" sz="2800" dirty="0" smtClean="0"/>
              <a:t>MOI</a:t>
            </a:r>
            <a:r>
              <a:rPr lang="zh-CN" altLang="en-US" sz="2800" dirty="0" smtClean="0"/>
              <a:t>）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32485" y="599440"/>
            <a:ext cx="7449820" cy="747395"/>
          </a:xfrm>
        </p:spPr>
        <p:txBody>
          <a:bodyPr/>
          <a:lstStyle/>
          <a:p>
            <a:pPr algn="ctr"/>
            <a:r>
              <a:rPr lang="zh-CN" altLang="en-US" dirty="0"/>
              <a:t>白纹伊蚊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289560" y="1594485"/>
            <a:ext cx="4754245" cy="4551045"/>
          </a:xfrm>
        </p:spPr>
        <p:txBody>
          <a:bodyPr/>
          <a:lstStyle/>
          <a:p>
            <a:r>
              <a:rPr lang="zh-CN" altLang="en-US" sz="2400"/>
              <a:t>俗称“花斑蚊”</a:t>
            </a:r>
            <a:endParaRPr lang="zh-CN" altLang="en-US" sz="2400"/>
          </a:p>
          <a:p>
            <a:r>
              <a:rPr lang="zh-CN" altLang="en-US" sz="2400"/>
              <a:t>体黑色，身有白斑，腿有白环；</a:t>
            </a:r>
            <a:endParaRPr lang="zh-CN" altLang="en-US" sz="2400"/>
          </a:p>
          <a:p>
            <a:r>
              <a:rPr lang="zh-CN" altLang="en-US" sz="2400" dirty="0">
                <a:sym typeface="+mn-ea"/>
              </a:rPr>
              <a:t>中胸背板中间有一条白色纵条；</a:t>
            </a:r>
            <a:endParaRPr lang="zh-CN" altLang="en-US" sz="2400" dirty="0">
              <a:sym typeface="+mn-ea"/>
            </a:endParaRPr>
          </a:p>
          <a:p>
            <a:r>
              <a:rPr lang="zh-CN" altLang="en-US" sz="2400" dirty="0">
                <a:cs typeface="微软雅黑" panose="020B0503020204020204" pitchFamily="34" charset="-122"/>
                <a:sym typeface="+mn-ea"/>
              </a:rPr>
              <a:t>孳生于小型积水，特别喜欢容器积水，水质相对清澈；</a:t>
            </a:r>
            <a:endParaRPr lang="zh-CN" altLang="en-US" sz="2400" dirty="0"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sym typeface="+mn-ea"/>
              </a:rPr>
              <a:t>我市目前只有白纹伊蚊分布</a:t>
            </a:r>
            <a:endParaRPr lang="zh-CN" altLang="en-US" sz="2400" b="1" dirty="0" smtClean="0">
              <a:solidFill>
                <a:srgbClr val="FF0000"/>
              </a:solidFill>
            </a:endParaRPr>
          </a:p>
          <a:p>
            <a:endParaRPr lang="zh-CN" altLang="en-US" sz="2400" b="1" dirty="0" smtClean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9745" y="4221163"/>
            <a:ext cx="3106738" cy="2014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" descr="wigg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283" y="1668463"/>
            <a:ext cx="3105150" cy="2014537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6760" y="4384040"/>
            <a:ext cx="2047240" cy="24739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3260" y="1844675"/>
            <a:ext cx="72853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计算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公式及密度指标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诱蚊诱卵指数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MOI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56" y="2943477"/>
            <a:ext cx="4644752" cy="93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84212" y="620295"/>
            <a:ext cx="7383858" cy="738188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伊蚊成蚊密度</a:t>
            </a:r>
            <a:r>
              <a:rPr lang="zh-CN" altLang="en-US" sz="2800" dirty="0"/>
              <a:t>监测方法</a:t>
            </a:r>
            <a:r>
              <a:rPr lang="en-US" altLang="zh-CN" sz="2800" dirty="0" smtClean="0"/>
              <a:t>-</a:t>
            </a:r>
            <a:r>
              <a:rPr lang="zh-CN" altLang="en-US" sz="2800" dirty="0" smtClean="0"/>
              <a:t>诱蚊诱卵器法（</a:t>
            </a:r>
            <a:r>
              <a:rPr lang="en-US" altLang="zh-CN" sz="2800" dirty="0" smtClean="0"/>
              <a:t>MOI</a:t>
            </a:r>
            <a:r>
              <a:rPr lang="zh-CN" altLang="en-US" sz="2800" dirty="0" smtClean="0"/>
              <a:t>）</a:t>
            </a:r>
            <a:endParaRPr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611505" y="4580890"/>
            <a:ext cx="612648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风险评估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MOI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≤5（安全水平）；5&lt;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MOI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≦10（低风险）；10&lt;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MOI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≦20（中风险）；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MOI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≧20（高风险）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IMGP236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0350"/>
            <a:ext cx="3900487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 descr="IMGP23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8913"/>
            <a:ext cx="3900488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IMGP23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73463"/>
            <a:ext cx="3900487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8" descr="IMGP23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3900488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solidFill>
                  <a:schemeClr val="hlink"/>
                </a:solidFill>
              </a:rPr>
              <a:t>监测地点的选择（</a:t>
            </a:r>
            <a:r>
              <a:rPr lang="en-US" altLang="zh-CN" smtClean="0">
                <a:solidFill>
                  <a:schemeClr val="hlink"/>
                </a:solidFill>
              </a:rPr>
              <a:t>1</a:t>
            </a:r>
            <a:r>
              <a:rPr lang="zh-CN" altLang="en-US" smtClean="0">
                <a:solidFill>
                  <a:schemeClr val="hlink"/>
                </a:solidFill>
              </a:rPr>
              <a:t>）</a:t>
            </a:r>
            <a:endParaRPr lang="zh-CN" altLang="en-US" smtClean="0">
              <a:solidFill>
                <a:schemeClr val="hlink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802432" cy="2455912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zh-CN" sz="2800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800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CN" sz="28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4400" b="1" dirty="0" smtClean="0">
                <a:solidFill>
                  <a:schemeClr val="hlink"/>
                </a:solidFill>
              </a:rPr>
              <a:t>绿</a:t>
            </a:r>
            <a:endParaRPr lang="zh-CN" altLang="en-US" sz="4400" b="1" dirty="0" smtClean="0">
              <a:solidFill>
                <a:schemeClr val="hlink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4400" b="1" dirty="0" smtClean="0">
                <a:solidFill>
                  <a:schemeClr val="hlink"/>
                </a:solidFill>
              </a:rPr>
              <a:t>化</a:t>
            </a:r>
            <a:endParaRPr lang="zh-CN" altLang="en-US" sz="4400" b="1" dirty="0" smtClean="0">
              <a:solidFill>
                <a:schemeClr val="hlink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4400" b="1" dirty="0" smtClean="0">
                <a:solidFill>
                  <a:schemeClr val="hlink"/>
                </a:solidFill>
              </a:rPr>
              <a:t>带</a:t>
            </a:r>
            <a:endParaRPr lang="zh-CN" altLang="en-US" sz="4400" b="1" dirty="0" smtClean="0">
              <a:solidFill>
                <a:schemeClr val="hlink"/>
              </a:solidFill>
            </a:endParaRPr>
          </a:p>
        </p:txBody>
      </p:sp>
      <p:pic>
        <p:nvPicPr>
          <p:cNvPr id="51204" name="Picture 4" descr="绿化带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628775"/>
            <a:ext cx="7056438" cy="475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solidFill>
                  <a:schemeClr val="hlink"/>
                </a:solidFill>
              </a:rPr>
              <a:t>监测地点的选择（</a:t>
            </a:r>
            <a:r>
              <a:rPr lang="en-US" altLang="zh-CN" smtClean="0">
                <a:solidFill>
                  <a:schemeClr val="hlink"/>
                </a:solidFill>
              </a:rPr>
              <a:t>2</a:t>
            </a:r>
            <a:r>
              <a:rPr lang="zh-CN" altLang="en-US" smtClean="0">
                <a:solidFill>
                  <a:schemeClr val="hlink"/>
                </a:solidFill>
              </a:rPr>
              <a:t>）</a:t>
            </a:r>
            <a:endParaRPr lang="zh-CN" altLang="en-US" smtClean="0">
              <a:solidFill>
                <a:schemeClr val="hlink"/>
              </a:solidFill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515225" y="1557338"/>
            <a:ext cx="1628775" cy="4525962"/>
          </a:xfrm>
        </p:spPr>
        <p:txBody>
          <a:bodyPr>
            <a:normAutofit fontScale="92500"/>
          </a:bodyPr>
          <a:lstStyle/>
          <a:p>
            <a:pPr eaLnBrk="1" hangingPunct="1"/>
            <a:endParaRPr lang="en-US" altLang="zh-CN" sz="2800" smtClean="0"/>
          </a:p>
          <a:p>
            <a:pPr eaLnBrk="1" hangingPunct="1"/>
            <a:endParaRPr lang="en-US" altLang="zh-CN" sz="2800" smtClean="0"/>
          </a:p>
          <a:p>
            <a:pPr eaLnBrk="1" hangingPunct="1"/>
            <a:endParaRPr lang="en-US" altLang="zh-CN" sz="2800" smtClean="0"/>
          </a:p>
          <a:p>
            <a:pPr eaLnBrk="1" hangingPunct="1"/>
            <a:r>
              <a:rPr lang="en-US" altLang="zh-CN" sz="2800" smtClean="0">
                <a:solidFill>
                  <a:srgbClr val="FF0066"/>
                </a:solidFill>
              </a:rPr>
              <a:t>  </a:t>
            </a:r>
            <a:r>
              <a:rPr lang="zh-CN" altLang="en-US" sz="4400" b="1" smtClean="0">
                <a:solidFill>
                  <a:schemeClr val="hlink"/>
                </a:solidFill>
              </a:rPr>
              <a:t>竹</a:t>
            </a:r>
            <a:endParaRPr lang="zh-CN" altLang="en-US" sz="4400" b="1" smtClean="0">
              <a:solidFill>
                <a:schemeClr val="hlink"/>
              </a:solidFill>
            </a:endParaRPr>
          </a:p>
          <a:p>
            <a:pPr eaLnBrk="1" hangingPunct="1"/>
            <a:r>
              <a:rPr lang="zh-CN" altLang="en-US" sz="4400" b="1" smtClean="0">
                <a:solidFill>
                  <a:schemeClr val="hlink"/>
                </a:solidFill>
              </a:rPr>
              <a:t>  林</a:t>
            </a:r>
            <a:endParaRPr lang="zh-CN" altLang="en-US" sz="4400" b="1" smtClean="0">
              <a:solidFill>
                <a:schemeClr val="hlink"/>
              </a:solidFill>
            </a:endParaRPr>
          </a:p>
        </p:txBody>
      </p:sp>
      <p:pic>
        <p:nvPicPr>
          <p:cNvPr id="52228" name="Picture 4" descr="竹林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2005013"/>
            <a:ext cx="6769100" cy="3586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白纹伊蚊</a:t>
            </a:r>
            <a:endParaRPr lang="zh-CN" altLang="en-US" dirty="0"/>
          </a:p>
        </p:txBody>
      </p:sp>
      <p:pic>
        <p:nvPicPr>
          <p:cNvPr id="4" name="Picture 4" descr="206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340768"/>
            <a:ext cx="4455206" cy="40324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 descr="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6832"/>
            <a:ext cx="4495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白纹伊蚊的卵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098" name="Picture 2" descr="D:\Users\Administrator\Documents\Tencent Files\541444977\FileRecv\MobileFile\IMG_20160523_10201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8" y="1239886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Administrator\Documents\Tencent Files\541444977\FileRecv\MobileFile\IMG_20160523_101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16767"/>
            <a:ext cx="3902780" cy="520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8640763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39750" y="548640"/>
            <a:ext cx="7751445" cy="738505"/>
          </a:xfrm>
        </p:spPr>
        <p:txBody>
          <a:bodyPr/>
          <a:lstStyle/>
          <a:p>
            <a:pPr algn="ctr"/>
            <a:r>
              <a:rPr lang="zh-CN" altLang="en-US" dirty="0" smtClean="0"/>
              <a:t>伊蚊成蚊监测方法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人诱停落法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1595" y="1628140"/>
            <a:ext cx="7200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范围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非疫点伊蚊成蚊密度监测。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595" y="2899410"/>
            <a:ext cx="7179945" cy="1508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60000"/>
              </a:lnSpc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选择避风遮荫处，在媒介伊蚊</a:t>
            </a:r>
            <a:r>
              <a:rPr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活动高峰时段</a:t>
            </a:r>
            <a:endParaRPr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r>
              <a:rPr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（15：00-18：00）</a:t>
            </a:r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诱集者暴露一侧小腿，利用电动吸蚊器收集被引诱的伊蚊并持续30</a:t>
            </a:r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分钟。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95696" y="5158333"/>
            <a:ext cx="7361899" cy="865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记录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 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将捕获蚊虫用冰箱冷冻处死，鉴定种类、性别并计数，填入记录表（见表3）。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31595" y="1412875"/>
            <a:ext cx="715073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315085" y="2780030"/>
            <a:ext cx="7218680" cy="169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331595" y="4954905"/>
            <a:ext cx="7228205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左大括号 11"/>
          <p:cNvSpPr/>
          <p:nvPr/>
        </p:nvSpPr>
        <p:spPr>
          <a:xfrm>
            <a:off x="827405" y="1628775"/>
            <a:ext cx="288290" cy="42481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74625" y="2493010"/>
            <a:ext cx="490220" cy="24955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监测方法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1"/>
          <a:srcRect l="26499" t="24635" r="32344" b="13519"/>
          <a:stretch>
            <a:fillRect/>
          </a:stretch>
        </p:blipFill>
        <p:spPr>
          <a:xfrm>
            <a:off x="6588125" y="1701165"/>
            <a:ext cx="2534285" cy="2990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11560" y="1412776"/>
            <a:ext cx="8064896" cy="4713808"/>
          </a:xfrm>
        </p:spPr>
        <p:txBody>
          <a:bodyPr>
            <a:normAutofit/>
          </a:bodyPr>
          <a:lstStyle/>
          <a:p>
            <a:r>
              <a:rPr lang="zh-CN" altLang="en-US" sz="2000" b="0" dirty="0" smtClean="0"/>
              <a:t>监测频次：根据需要监测。</a:t>
            </a:r>
            <a:endParaRPr lang="zh-CN" altLang="en-US" sz="2000" b="0" dirty="0" smtClean="0"/>
          </a:p>
          <a:p>
            <a:r>
              <a:rPr lang="zh-CN" altLang="en-US" sz="2000" b="0" dirty="0" smtClean="0"/>
              <a:t>监测器具：电动吸蚊器、计数器等。</a:t>
            </a:r>
            <a:endParaRPr lang="zh-CN" altLang="en-US" sz="2000" b="0" dirty="0" smtClean="0"/>
          </a:p>
          <a:p>
            <a:r>
              <a:rPr lang="zh-CN" altLang="en-US" sz="2000" b="0" dirty="0" smtClean="0"/>
              <a:t>密度指标：</a:t>
            </a:r>
            <a:endParaRPr lang="zh-CN" altLang="en-US" sz="2000" b="0" dirty="0" smtClean="0"/>
          </a:p>
          <a:p>
            <a:endParaRPr lang="zh-CN" altLang="en-US" sz="2000" b="0" dirty="0" smtClean="0"/>
          </a:p>
          <a:p>
            <a:endParaRPr lang="zh-CN" altLang="en-US" sz="2000" b="0" dirty="0" smtClean="0"/>
          </a:p>
          <a:p>
            <a:r>
              <a:rPr lang="zh-CN" altLang="en-US" sz="2000" dirty="0" smtClean="0">
                <a:solidFill>
                  <a:srgbClr val="C00000"/>
                </a:solidFill>
              </a:rPr>
              <a:t>控制标准：</a:t>
            </a:r>
            <a:endParaRPr lang="zh-CN" altLang="en-US" sz="2000" dirty="0" smtClean="0">
              <a:solidFill>
                <a:srgbClr val="C00000"/>
              </a:solidFill>
            </a:endParaRPr>
          </a:p>
          <a:p>
            <a:pPr lvl="1"/>
            <a:r>
              <a:rPr lang="zh-CN" altLang="en-US" sz="1750" b="0" dirty="0" smtClean="0"/>
              <a:t>停落</a:t>
            </a:r>
            <a:r>
              <a:rPr lang="en-US" altLang="zh-CN" sz="1750" b="0" dirty="0" smtClean="0"/>
              <a:t>指数</a:t>
            </a:r>
            <a:r>
              <a:rPr lang="zh-CN" altLang="en-US" sz="1750" b="0" dirty="0" smtClean="0"/>
              <a:t>：安全范围：</a:t>
            </a:r>
            <a:r>
              <a:rPr lang="en-US" altLang="zh-CN" sz="1750" b="0" dirty="0" smtClean="0"/>
              <a:t>≤2.0</a:t>
            </a:r>
            <a:r>
              <a:rPr lang="zh-CN" altLang="en-US" sz="1750" b="0" dirty="0" smtClean="0"/>
              <a:t>，低度风险：2＜ADI≤5，</a:t>
            </a:r>
            <a:endParaRPr lang="zh-CN" altLang="en-US" sz="1750" b="0" dirty="0" smtClean="0"/>
          </a:p>
          <a:p>
            <a:pPr lvl="1"/>
            <a:r>
              <a:rPr lang="zh-CN" altLang="en-US" sz="1750" b="0" dirty="0" smtClean="0"/>
              <a:t>中度风险：5＜ADI≤10，高度风险：ADI＞10。</a:t>
            </a:r>
            <a:endParaRPr lang="zh-CN" altLang="en-US" sz="1750" b="0" dirty="0" smtClean="0"/>
          </a:p>
          <a:p>
            <a:pPr lvl="1"/>
            <a:r>
              <a:rPr lang="zh-CN" altLang="en-US" sz="1750" dirty="0" smtClean="0">
                <a:solidFill>
                  <a:srgbClr val="0070C0"/>
                </a:solidFill>
              </a:rPr>
              <a:t>例：</a:t>
            </a:r>
            <a:r>
              <a:rPr lang="zh-CN" sz="1750" dirty="0" smtClean="0">
                <a:solidFill>
                  <a:srgbClr val="0070C0"/>
                </a:solidFill>
              </a:rPr>
              <a:t>诱蚊</a:t>
            </a:r>
            <a:r>
              <a:rPr lang="en-US" altLang="zh-CN" sz="1750" dirty="0" smtClean="0">
                <a:solidFill>
                  <a:srgbClr val="0070C0"/>
                </a:solidFill>
              </a:rPr>
              <a:t>30</a:t>
            </a:r>
            <a:r>
              <a:rPr lang="zh-CN" altLang="en-US" sz="1750" dirty="0" smtClean="0">
                <a:solidFill>
                  <a:srgbClr val="0070C0"/>
                </a:solidFill>
              </a:rPr>
              <a:t>分钟，</a:t>
            </a:r>
            <a:r>
              <a:rPr lang="zh-CN" sz="1750" dirty="0" smtClean="0">
                <a:solidFill>
                  <a:srgbClr val="0070C0"/>
                </a:solidFill>
              </a:rPr>
              <a:t>捕获雌性伊蚊</a:t>
            </a:r>
            <a:r>
              <a:rPr lang="en-US" altLang="zh-CN" sz="1750" dirty="0" smtClean="0">
                <a:solidFill>
                  <a:srgbClr val="0070C0"/>
                </a:solidFill>
              </a:rPr>
              <a:t>2</a:t>
            </a:r>
            <a:r>
              <a:rPr lang="zh-CN" altLang="en-US" sz="1750" dirty="0" smtClean="0">
                <a:solidFill>
                  <a:srgbClr val="0070C0"/>
                </a:solidFill>
              </a:rPr>
              <a:t>只，停落指数为</a:t>
            </a:r>
            <a:r>
              <a:rPr lang="en-US" altLang="zh-CN" sz="1750" dirty="0" smtClean="0">
                <a:solidFill>
                  <a:srgbClr val="0070C0"/>
                </a:solidFill>
              </a:rPr>
              <a:t>4.00</a:t>
            </a:r>
            <a:r>
              <a:rPr lang="zh-CN" altLang="en-US" sz="1750" dirty="0" smtClean="0">
                <a:solidFill>
                  <a:srgbClr val="0070C0"/>
                </a:solidFill>
              </a:rPr>
              <a:t>。</a:t>
            </a:r>
            <a:endParaRPr lang="en-US" altLang="zh-CN" sz="1750" dirty="0" smtClean="0">
              <a:solidFill>
                <a:srgbClr val="0070C0"/>
              </a:solidFill>
            </a:endParaRPr>
          </a:p>
          <a:p>
            <a:pPr marL="0" indent="0">
              <a:buFont typeface="Wingdings" panose="05000000000000000000" charset="0"/>
              <a:buNone/>
            </a:pPr>
            <a:endParaRPr lang="en-US" altLang="zh-CN" sz="1750" dirty="0" smtClean="0">
              <a:solidFill>
                <a:srgbClr val="0070C0"/>
              </a:solidFill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539750" y="548640"/>
            <a:ext cx="7751445" cy="738505"/>
          </a:xfrm>
        </p:spPr>
        <p:txBody>
          <a:bodyPr/>
          <a:lstStyle/>
          <a:p>
            <a:pPr algn="ctr"/>
            <a:r>
              <a:rPr lang="zh-CN" altLang="en-US" dirty="0" smtClean="0"/>
              <a:t>伊蚊成蚊监测方法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人诱停落法</a:t>
            </a:r>
            <a:endParaRPr lang="zh-CN" altLang="en-US" dirty="0"/>
          </a:p>
        </p:txBody>
      </p:sp>
      <p:pic>
        <p:nvPicPr>
          <p:cNvPr id="10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405" y="3140393"/>
            <a:ext cx="5552440" cy="786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55967" y="476785"/>
            <a:ext cx="7383858" cy="738188"/>
          </a:xfrm>
        </p:spPr>
        <p:txBody>
          <a:bodyPr>
            <a:noAutofit/>
          </a:bodyPr>
          <a:lstStyle/>
          <a:p>
            <a:pPr algn="ctr"/>
            <a:r>
              <a:rPr lang="zh-CN" sz="2400" dirty="0"/>
              <a:t>表</a:t>
            </a:r>
            <a:r>
              <a:rPr lang="en-US" altLang="zh-CN" sz="2400" dirty="0"/>
              <a:t>3 </a:t>
            </a:r>
            <a:r>
              <a:rPr lang="zh-CN" altLang="en-US" sz="2400" dirty="0"/>
              <a:t>人诱停落法记录表</a:t>
            </a:r>
            <a:endParaRPr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7585" y="1124585"/>
            <a:ext cx="4477385" cy="52844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jzdw00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0825" y="4234205"/>
            <a:ext cx="1416959" cy="167510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114" y="4234206"/>
            <a:ext cx="2396775" cy="172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eggraft_quin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5" y="5158934"/>
            <a:ext cx="2390745" cy="116355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5" y="3752603"/>
            <a:ext cx="2390745" cy="139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04" y="4234204"/>
            <a:ext cx="1828366" cy="17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0905" y="599440"/>
            <a:ext cx="7391400" cy="747395"/>
          </a:xfrm>
        </p:spPr>
        <p:txBody>
          <a:bodyPr/>
          <a:lstStyle/>
          <a:p>
            <a:pPr algn="ctr"/>
            <a:r>
              <a:rPr lang="zh-CN" altLang="en-US" dirty="0">
                <a:sym typeface="+mn-ea"/>
              </a:rPr>
              <a:t>致</a:t>
            </a:r>
            <a:r>
              <a:rPr lang="zh-CN" altLang="en-US" dirty="0" smtClean="0">
                <a:sym typeface="+mn-ea"/>
              </a:rPr>
              <a:t>倦库蚊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217805" y="1307465"/>
            <a:ext cx="8613775" cy="2295525"/>
          </a:xfrm>
        </p:spPr>
        <p:txBody>
          <a:bodyPr/>
          <a:lstStyle/>
          <a:p>
            <a:pPr>
              <a:buFont typeface="Wingdings" panose="05000000000000000000" charset="0"/>
              <a:buChar char="l"/>
            </a:pPr>
            <a:r>
              <a:rPr lang="zh-CN" altLang="en-US" sz="2400" dirty="0">
                <a:solidFill>
                  <a:schemeClr val="hlink"/>
                </a:solidFill>
                <a:sym typeface="+mn-ea"/>
              </a:rPr>
              <a:t>库蚊</a:t>
            </a:r>
            <a:r>
              <a:rPr lang="zh-CN" altLang="en-US" sz="2400" dirty="0">
                <a:sym typeface="+mn-ea"/>
              </a:rPr>
              <a:t> 棕</a:t>
            </a:r>
            <a:r>
              <a:rPr lang="zh-CN" altLang="en-US" sz="2400" dirty="0" smtClean="0">
                <a:sym typeface="+mn-ea"/>
              </a:rPr>
              <a:t>褐色，</a:t>
            </a:r>
            <a:r>
              <a:rPr lang="zh-CN" altLang="en-US" sz="2400" dirty="0" smtClean="0">
                <a:solidFill>
                  <a:schemeClr val="hlink"/>
                </a:solidFill>
                <a:sym typeface="+mn-ea"/>
              </a:rPr>
              <a:t>雌</a:t>
            </a:r>
            <a:r>
              <a:rPr lang="zh-CN" altLang="en-US" sz="2400" dirty="0">
                <a:solidFill>
                  <a:schemeClr val="hlink"/>
                </a:solidFill>
                <a:sym typeface="+mn-ea"/>
              </a:rPr>
              <a:t>蚊触须短于喙之半，雄蚊则比喙长</a:t>
            </a:r>
            <a:r>
              <a:rPr lang="zh-CN" altLang="en-US" sz="2400" dirty="0" smtClean="0">
                <a:sym typeface="+mn-ea"/>
              </a:rPr>
              <a:t>，</a:t>
            </a:r>
            <a:r>
              <a:rPr lang="zh-CN" altLang="en-US" sz="2400" dirty="0" smtClean="0">
                <a:solidFill>
                  <a:schemeClr val="hlink"/>
                </a:solidFill>
                <a:sym typeface="+mn-ea"/>
              </a:rPr>
              <a:t>翅</a:t>
            </a:r>
            <a:r>
              <a:rPr lang="zh-CN" altLang="en-US" sz="2400" dirty="0">
                <a:solidFill>
                  <a:schemeClr val="hlink"/>
                </a:solidFill>
                <a:sym typeface="+mn-ea"/>
              </a:rPr>
              <a:t>上多无白斑</a:t>
            </a:r>
            <a:r>
              <a:rPr lang="zh-CN" altLang="en-US" sz="2400" dirty="0">
                <a:sym typeface="+mn-ea"/>
              </a:rPr>
              <a:t>，足一般无白环。 </a:t>
            </a:r>
            <a:endParaRPr lang="zh-CN" altLang="en-US" sz="2400" dirty="0"/>
          </a:p>
          <a:p>
            <a:pPr>
              <a:lnSpc>
                <a:spcPct val="100000"/>
              </a:lnSpc>
              <a:spcBef>
                <a:spcPts val="2400"/>
              </a:spcBef>
              <a:buFont typeface="Wingdings" panose="05000000000000000000" charset="0"/>
              <a:buChar char="l"/>
              <a:defRPr/>
            </a:pPr>
            <a:r>
              <a:rPr lang="zh-CN" altLang="en-US" sz="2400" dirty="0" smtClean="0">
                <a:sym typeface="+mn-ea"/>
              </a:rPr>
              <a:t>幼虫孳生在各种类型污水水体中，如下水道等。</a:t>
            </a:r>
            <a:endParaRPr lang="zh-CN" altLang="en-US" sz="2400" b="1" dirty="0" smtClean="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0905" y="599440"/>
            <a:ext cx="7391400" cy="747395"/>
          </a:xfrm>
        </p:spPr>
        <p:txBody>
          <a:bodyPr/>
          <a:lstStyle/>
          <a:p>
            <a:pPr algn="ctr"/>
            <a:r>
              <a:rPr lang="zh-CN" altLang="en-US" dirty="0">
                <a:sym typeface="+mn-ea"/>
              </a:rPr>
              <a:t>雌雄鉴别</a:t>
            </a:r>
            <a:endParaRPr lang="zh-CN" altLang="en-US" dirty="0"/>
          </a:p>
        </p:txBody>
      </p:sp>
      <p:pic>
        <p:nvPicPr>
          <p:cNvPr id="10244" name="Picture 4" descr="2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0" y="2997200"/>
            <a:ext cx="2984500" cy="2701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5" descr="2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997200"/>
            <a:ext cx="3011488" cy="2695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851535" y="1307465"/>
            <a:ext cx="7525385" cy="2295525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zh-CN" altLang="en-US" sz="2400" dirty="0">
                <a:sym typeface="+mn-ea"/>
              </a:rPr>
              <a:t>雌蚊的触角轮毛稀疏</a:t>
            </a:r>
            <a:endParaRPr lang="zh-CN" altLang="en-US" sz="2400" b="1" dirty="0"/>
          </a:p>
          <a:p>
            <a:pPr eaLnBrk="1" hangingPunct="1">
              <a:lnSpc>
                <a:spcPct val="140000"/>
              </a:lnSpc>
            </a:pPr>
            <a:r>
              <a:rPr lang="zh-CN" altLang="en-US" sz="2400" dirty="0">
                <a:sym typeface="+mn-ea"/>
              </a:rPr>
              <a:t>雄蚊触角轮毛茂密</a:t>
            </a:r>
            <a:endParaRPr lang="zh-CN" altLang="en-US" sz="2400" b="1" dirty="0" smtClean="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1340485"/>
            <a:ext cx="7600950" cy="465645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0905" y="599440"/>
            <a:ext cx="7391400" cy="747395"/>
          </a:xfrm>
        </p:spPr>
        <p:txBody>
          <a:bodyPr/>
          <a:lstStyle/>
          <a:p>
            <a:pPr algn="ctr"/>
            <a:r>
              <a:rPr lang="zh-CN" altLang="en-US" dirty="0" smtClean="0"/>
              <a:t>蚊虫生活史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751455" y="6165215"/>
            <a:ext cx="4401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卵、幼虫、蛹三个阶段需要水！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95805" y="4653280"/>
            <a:ext cx="755650" cy="344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>
                <a:solidFill>
                  <a:srgbClr val="1D41D5"/>
                </a:solidFill>
              </a:rPr>
              <a:t>成蚊</a:t>
            </a:r>
            <a:endParaRPr lang="zh-CN" altLang="en-US" b="1">
              <a:solidFill>
                <a:srgbClr val="1D41D5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9150" y="599440"/>
            <a:ext cx="7391400" cy="747395"/>
          </a:xfrm>
        </p:spPr>
        <p:txBody>
          <a:bodyPr/>
          <a:lstStyle/>
          <a:p>
            <a:pPr algn="ctr"/>
            <a:r>
              <a:rPr lang="zh-CN" altLang="en-US" dirty="0" smtClean="0"/>
              <a:t>伊蚊密度监测意义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413535"/>
            <a:ext cx="4032448" cy="4713808"/>
          </a:xfrm>
        </p:spPr>
        <p:txBody>
          <a:bodyPr>
            <a:normAutofit lnSpcReduction="10000"/>
          </a:bodyPr>
          <a:lstStyle/>
          <a:p>
            <a:endParaRPr lang="en-US" altLang="zh-CN" dirty="0" smtClean="0"/>
          </a:p>
          <a:p>
            <a:r>
              <a:rPr lang="zh-CN" altLang="en-US" sz="2200" b="0" dirty="0" smtClean="0"/>
              <a:t>以</a:t>
            </a:r>
            <a:r>
              <a:rPr lang="zh-CN" altLang="en-US" sz="2200" b="0" dirty="0"/>
              <a:t>科学方法，连续、系统地收集</a:t>
            </a:r>
            <a:r>
              <a:rPr lang="zh-CN" altLang="en-US" sz="2200" b="0" dirty="0" smtClean="0"/>
              <a:t>掌握</a:t>
            </a:r>
            <a:r>
              <a:rPr lang="zh-CN" altLang="en-US" sz="2200" b="0" dirty="0"/>
              <a:t>媒介伊蚊种类、密度、分布和</a:t>
            </a:r>
            <a:r>
              <a:rPr lang="zh-CN" altLang="en-US" sz="2200" b="0" dirty="0" smtClean="0"/>
              <a:t>季节变化</a:t>
            </a:r>
            <a:r>
              <a:rPr lang="zh-CN" altLang="en-US" sz="2200" b="0" dirty="0"/>
              <a:t>、孳生环境、幼虫指数和</a:t>
            </a:r>
            <a:r>
              <a:rPr lang="zh-CN" altLang="en-US" sz="2200" b="0" dirty="0" smtClean="0"/>
              <a:t>成蚊</a:t>
            </a:r>
            <a:r>
              <a:rPr lang="zh-CN" altLang="en-US" sz="2200" b="0" dirty="0"/>
              <a:t>密度、带毒情况等，为媒介</a:t>
            </a:r>
            <a:r>
              <a:rPr lang="zh-CN" altLang="en-US" sz="2200" b="0" dirty="0" smtClean="0"/>
              <a:t>伊蚊传播</a:t>
            </a:r>
            <a:r>
              <a:rPr lang="zh-CN" altLang="en-US" sz="2200" b="0" dirty="0"/>
              <a:t>疾病风险评估及预测预警、</a:t>
            </a:r>
            <a:r>
              <a:rPr lang="zh-CN" altLang="en-US" sz="2200" b="0" dirty="0" smtClean="0"/>
              <a:t>控制</a:t>
            </a:r>
            <a:r>
              <a:rPr lang="zh-CN" altLang="en-US" sz="2200" b="0" dirty="0"/>
              <a:t>策略与措施制定、控制效果</a:t>
            </a:r>
            <a:r>
              <a:rPr lang="zh-CN" altLang="en-US" sz="2200" b="0" dirty="0" smtClean="0"/>
              <a:t>评价等</a:t>
            </a:r>
            <a:r>
              <a:rPr lang="zh-CN" altLang="en-US" sz="2200" b="0" dirty="0"/>
              <a:t>提供科学依据。</a:t>
            </a:r>
            <a:endParaRPr lang="zh-CN" altLang="en-US" sz="2200" b="0" dirty="0"/>
          </a:p>
        </p:txBody>
      </p:sp>
      <p:sp>
        <p:nvSpPr>
          <p:cNvPr id="4" name="矩形 3"/>
          <p:cNvSpPr/>
          <p:nvPr/>
        </p:nvSpPr>
        <p:spPr>
          <a:xfrm>
            <a:off x="179512" y="2133615"/>
            <a:ext cx="4176464" cy="3888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1587705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定义：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88024" y="2133615"/>
            <a:ext cx="4176464" cy="3888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932040" y="2205623"/>
            <a:ext cx="388843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掌握媒介伊蚊种类构成、密度、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分布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、季节变化和长期趋势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为媒介伊蚊传播疾病风险评估、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预测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预警、控制规划提供科学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依据。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150927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目的：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19150" y="599440"/>
            <a:ext cx="7391400" cy="747395"/>
          </a:xfrm>
        </p:spPr>
        <p:txBody>
          <a:bodyPr/>
          <a:lstStyle/>
          <a:p>
            <a:pPr algn="ctr"/>
            <a:r>
              <a:rPr lang="zh-CN" altLang="en-US" dirty="0" smtClean="0"/>
              <a:t>伊蚊密度监测方法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275965" y="1772285"/>
            <a:ext cx="2232660" cy="7200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伊蚊监测方法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31595" y="3068955"/>
            <a:ext cx="2093595" cy="5759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幼虫监测方法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48935" y="3069590"/>
            <a:ext cx="2066925" cy="5759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成蚊监测方法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96340" y="4154805"/>
            <a:ext cx="1054735" cy="787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布雷图指数法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47620" y="4154805"/>
            <a:ext cx="1137920" cy="787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路径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指数法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13300" y="4148455"/>
            <a:ext cx="978535" cy="793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诱蚊诱卵器法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010275" y="4148455"/>
            <a:ext cx="978535" cy="793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人诱停落法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234555" y="4148455"/>
            <a:ext cx="978535" cy="793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双层叠帐法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>
            <a:stCxn id="5" idx="2"/>
            <a:endCxn id="5" idx="2"/>
          </p:cNvCxnSpPr>
          <p:nvPr/>
        </p:nvCxnSpPr>
        <p:spPr>
          <a:xfrm>
            <a:off x="4392295" y="2492375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endCxn id="6" idx="0"/>
          </p:cNvCxnSpPr>
          <p:nvPr/>
        </p:nvCxnSpPr>
        <p:spPr>
          <a:xfrm>
            <a:off x="2373630" y="2802890"/>
            <a:ext cx="5080" cy="266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6475730" y="2803525"/>
            <a:ext cx="5080" cy="266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2379345" y="2780665"/>
            <a:ext cx="40874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4428490" y="2492375"/>
            <a:ext cx="0" cy="2882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>
            <a:off x="1711960" y="3903980"/>
            <a:ext cx="5080" cy="266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3058795" y="3890645"/>
            <a:ext cx="5080" cy="266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5354955" y="3893820"/>
            <a:ext cx="5080" cy="266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>
            <a:off x="7781290" y="3885565"/>
            <a:ext cx="5080" cy="266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1726565" y="3891915"/>
            <a:ext cx="1324610" cy="76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5339715" y="3860800"/>
            <a:ext cx="24479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stCxn id="8" idx="2"/>
            <a:endCxn id="12" idx="0"/>
          </p:cNvCxnSpPr>
          <p:nvPr/>
        </p:nvCxnSpPr>
        <p:spPr>
          <a:xfrm>
            <a:off x="6482715" y="3645535"/>
            <a:ext cx="17145" cy="5029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2373630" y="3597275"/>
            <a:ext cx="0" cy="2882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5480" y="548640"/>
            <a:ext cx="7693025" cy="738505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/>
              <a:t>幼虫监测方法</a:t>
            </a:r>
            <a:r>
              <a:rPr lang="en-US" altLang="zh-CN" sz="2800" dirty="0"/>
              <a:t>-</a:t>
            </a:r>
            <a:r>
              <a:rPr lang="zh-CN" altLang="en-US" sz="2800" dirty="0"/>
              <a:t>布雷图指数法（</a:t>
            </a:r>
            <a:r>
              <a:rPr lang="en-US" altLang="zh-CN" sz="2800" dirty="0" err="1"/>
              <a:t>Breteau</a:t>
            </a:r>
            <a:r>
              <a:rPr lang="en-US" altLang="zh-CN" sz="2800" dirty="0"/>
              <a:t> Index</a:t>
            </a:r>
            <a:r>
              <a:rPr lang="zh-CN" altLang="en-US" sz="2800" dirty="0"/>
              <a:t>）</a:t>
            </a:r>
            <a:endParaRPr lang="zh-CN" alt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331595" y="1628140"/>
            <a:ext cx="7200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范围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适用于室内伊蚊幼虫密度监测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192" y="2851643"/>
            <a:ext cx="734481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户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 每个家庭、集体宿舍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单位办公室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教室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个房间 、室内运动场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 </a:t>
            </a:r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地下车库等户内场所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30㎡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定义为一户。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调查</a:t>
            </a: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60-100 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户。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8558" y="4021640"/>
            <a:ext cx="741682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：检查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室内、门前屋后、阳台、天台等积水容器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浇花壶、水生植物、花盆内、花盆托盘、轮胎等）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蚊虫孳生情况。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95696" y="5373598"/>
            <a:ext cx="7361899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记录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记录室内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、外所有小型积水容器及其幼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蚊孳生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情况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，填写记录表（见表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统计布雷图指数（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BI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31595" y="1412875"/>
            <a:ext cx="715073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331595" y="2708275"/>
            <a:ext cx="7200900" cy="9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315085" y="3966210"/>
            <a:ext cx="7245350" cy="87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331595" y="5300980"/>
            <a:ext cx="7228205" cy="82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左大括号 11"/>
          <p:cNvSpPr/>
          <p:nvPr/>
        </p:nvSpPr>
        <p:spPr>
          <a:xfrm>
            <a:off x="827405" y="1628775"/>
            <a:ext cx="288290" cy="42481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74625" y="2493010"/>
            <a:ext cx="490220" cy="23691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监测方法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4055" y="405130"/>
            <a:ext cx="7691755" cy="738505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/>
              <a:t>幼虫监测方法</a:t>
            </a:r>
            <a:r>
              <a:rPr lang="en-US" altLang="zh-CN" sz="2800" dirty="0"/>
              <a:t>-</a:t>
            </a:r>
            <a:r>
              <a:rPr lang="zh-CN" altLang="en-US" sz="2800" dirty="0"/>
              <a:t>布雷图指数法（</a:t>
            </a:r>
            <a:r>
              <a:rPr lang="en-US" altLang="zh-CN" sz="2800" dirty="0" err="1"/>
              <a:t>Breteau</a:t>
            </a:r>
            <a:r>
              <a:rPr lang="en-US" altLang="zh-CN" sz="2800" dirty="0"/>
              <a:t> Index</a:t>
            </a:r>
            <a:r>
              <a:rPr lang="zh-CN" altLang="en-US" sz="2800" dirty="0"/>
              <a:t>）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4510" y="1145540"/>
            <a:ext cx="8546465" cy="5440045"/>
          </a:xfrm>
        </p:spPr>
        <p:txBody>
          <a:bodyPr>
            <a:normAutofit fontScale="90000"/>
          </a:bodyPr>
          <a:lstStyle/>
          <a:p>
            <a:r>
              <a:rPr lang="zh-CN" altLang="en-US" sz="2000" b="0" dirty="0" smtClean="0"/>
              <a:t>监测频次：</a:t>
            </a:r>
            <a:r>
              <a:rPr lang="en-US" altLang="zh-CN" sz="2000" b="0" dirty="0" smtClean="0"/>
              <a:t>3-11</a:t>
            </a:r>
            <a:r>
              <a:rPr lang="zh-CN" altLang="en-US" sz="2000" b="0" dirty="0" smtClean="0"/>
              <a:t>月每半月监测一次。</a:t>
            </a:r>
            <a:endParaRPr lang="en-US" altLang="zh-CN" sz="2000" b="0" dirty="0" smtClean="0"/>
          </a:p>
          <a:p>
            <a:r>
              <a:rPr lang="zh-CN" altLang="en-US" sz="2000" b="0" dirty="0"/>
              <a:t>监测器具：强光手电筒、捞勺、吸管、蚊虫收集装置、</a:t>
            </a:r>
            <a:r>
              <a:rPr lang="zh-CN" altLang="en-US" sz="2000" b="0" dirty="0" smtClean="0"/>
              <a:t>标签</a:t>
            </a:r>
            <a:r>
              <a:rPr lang="zh-CN" altLang="en-US" sz="2000" b="0" dirty="0"/>
              <a:t>纸等</a:t>
            </a:r>
            <a:r>
              <a:rPr lang="zh-CN" altLang="en-US" sz="2000" b="0" dirty="0" smtClean="0"/>
              <a:t>。</a:t>
            </a:r>
            <a:endParaRPr lang="en-US" altLang="zh-CN" sz="2000" b="0" dirty="0" smtClean="0"/>
          </a:p>
          <a:p>
            <a:r>
              <a:rPr lang="zh-CN" altLang="en-US" sz="2000" b="0" dirty="0"/>
              <a:t>计算公式及密度</a:t>
            </a:r>
            <a:r>
              <a:rPr lang="zh-CN" altLang="en-US" sz="2000" b="0" dirty="0" smtClean="0"/>
              <a:t>指标</a:t>
            </a:r>
            <a:r>
              <a:rPr lang="en-US" altLang="zh-CN" sz="2000" b="0" dirty="0" smtClean="0"/>
              <a:t>—</a:t>
            </a:r>
            <a:r>
              <a:rPr lang="zh-CN" altLang="en-US" sz="2000" dirty="0">
                <a:sym typeface="+mn-ea"/>
              </a:rPr>
              <a:t>布雷图指数</a:t>
            </a:r>
            <a:r>
              <a:rPr lang="zh-CN" altLang="en-US" sz="2000" b="0" dirty="0" smtClean="0"/>
              <a:t>（</a:t>
            </a:r>
            <a:r>
              <a:rPr lang="en-US" altLang="zh-CN" sz="2000" b="0" dirty="0" smtClean="0"/>
              <a:t>BI</a:t>
            </a:r>
            <a:r>
              <a:rPr lang="zh-CN" altLang="en-US" sz="2000" b="0" dirty="0" smtClean="0"/>
              <a:t>）：</a:t>
            </a:r>
            <a:endParaRPr lang="en-US" altLang="zh-CN" sz="2000" b="0" dirty="0" smtClean="0"/>
          </a:p>
          <a:p>
            <a:endParaRPr lang="en-US" altLang="zh-CN" sz="2000" b="0" dirty="0"/>
          </a:p>
          <a:p>
            <a:endParaRPr lang="en-US" altLang="zh-CN" sz="2000" b="0" dirty="0" smtClean="0"/>
          </a:p>
          <a:p>
            <a:endParaRPr lang="en-US" altLang="zh-CN" sz="2000" b="0" dirty="0"/>
          </a:p>
          <a:p>
            <a:r>
              <a:rPr lang="zh-CN" sz="2000" dirty="0">
                <a:solidFill>
                  <a:srgbClr val="0070C0"/>
                </a:solidFill>
              </a:rPr>
              <a:t>例：调查</a:t>
            </a:r>
            <a:r>
              <a:rPr lang="en-US" altLang="zh-CN" sz="2000" dirty="0">
                <a:solidFill>
                  <a:srgbClr val="0070C0"/>
                </a:solidFill>
              </a:rPr>
              <a:t>100</a:t>
            </a:r>
            <a:r>
              <a:rPr lang="zh-CN" altLang="en-US" sz="2000" dirty="0">
                <a:solidFill>
                  <a:srgbClr val="0070C0"/>
                </a:solidFill>
              </a:rPr>
              <a:t>户，伊蚊阳性积水容器</a:t>
            </a:r>
            <a:r>
              <a:rPr lang="en-US" altLang="zh-CN" sz="2000" dirty="0">
                <a:solidFill>
                  <a:srgbClr val="0070C0"/>
                </a:solidFill>
              </a:rPr>
              <a:t>30</a:t>
            </a:r>
            <a:r>
              <a:rPr lang="zh-CN" altLang="en-US" sz="2000" dirty="0">
                <a:solidFill>
                  <a:srgbClr val="0070C0"/>
                </a:solidFill>
              </a:rPr>
              <a:t>个，</a:t>
            </a:r>
            <a:r>
              <a:rPr lang="en-US" altLang="zh-CN" sz="2000" dirty="0">
                <a:solidFill>
                  <a:srgbClr val="0070C0"/>
                </a:solidFill>
              </a:rPr>
              <a:t>BI</a:t>
            </a:r>
            <a:r>
              <a:rPr lang="zh-CN" altLang="en-US" sz="2000" dirty="0">
                <a:solidFill>
                  <a:srgbClr val="0070C0"/>
                </a:solidFill>
              </a:rPr>
              <a:t>指数为</a:t>
            </a:r>
            <a:r>
              <a:rPr lang="en-US" altLang="zh-CN" sz="2000" dirty="0">
                <a:solidFill>
                  <a:srgbClr val="0070C0"/>
                </a:solidFill>
              </a:rPr>
              <a:t>30</a:t>
            </a:r>
            <a:r>
              <a:rPr lang="zh-CN" altLang="en-US" sz="2000" b="0" dirty="0">
                <a:solidFill>
                  <a:srgbClr val="0070C0"/>
                </a:solidFill>
              </a:rPr>
              <a:t>。</a:t>
            </a:r>
            <a:endParaRPr lang="zh-CN" altLang="en-US" sz="2000" b="0" dirty="0">
              <a:solidFill>
                <a:srgbClr val="0070C0"/>
              </a:solidFill>
            </a:endParaRPr>
          </a:p>
          <a:p>
            <a:r>
              <a:rPr lang="zh-CN" altLang="en-US" sz="2000" dirty="0">
                <a:solidFill>
                  <a:srgbClr val="C00000"/>
                </a:solidFill>
              </a:rPr>
              <a:t>评价标准：</a:t>
            </a:r>
            <a:endParaRPr lang="zh-CN" altLang="en-US" sz="2000" b="0" dirty="0"/>
          </a:p>
          <a:p>
            <a:pPr lvl="1"/>
            <a:r>
              <a:rPr lang="zh-CN" altLang="en-US" sz="1800" b="0" dirty="0"/>
              <a:t> BI&lt;5，安全水平；</a:t>
            </a:r>
            <a:endParaRPr lang="zh-CN" altLang="en-US" sz="1800" b="0" dirty="0"/>
          </a:p>
          <a:p>
            <a:pPr lvl="1"/>
            <a:r>
              <a:rPr lang="en-US" altLang="zh-CN" sz="1800" b="0" dirty="0"/>
              <a:t>5</a:t>
            </a:r>
            <a:r>
              <a:rPr lang="zh-CN" altLang="en-US" sz="1800" b="0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≤</a:t>
            </a:r>
            <a:r>
              <a:rPr lang="en-US" altLang="zh-CN" sz="1800" b="0" dirty="0">
                <a:sym typeface="+mn-ea"/>
              </a:rPr>
              <a:t>BI</a:t>
            </a:r>
            <a:r>
              <a:rPr lang="zh-CN" altLang="en-US" sz="1800" b="0" dirty="0">
                <a:sym typeface="+mn-ea"/>
              </a:rPr>
              <a:t>&lt;</a:t>
            </a:r>
            <a:r>
              <a:rPr lang="en-US" altLang="zh-CN" sz="1800" b="0" dirty="0">
                <a:sym typeface="+mn-ea"/>
              </a:rPr>
              <a:t>10</a:t>
            </a:r>
            <a:r>
              <a:rPr lang="zh-CN" altLang="en-US" sz="1800" b="0" dirty="0">
                <a:sym typeface="+mn-ea"/>
              </a:rPr>
              <a:t>，低密度水平；</a:t>
            </a:r>
            <a:endParaRPr lang="zh-CN" altLang="en-US" sz="1800" b="0" dirty="0">
              <a:sym typeface="+mn-ea"/>
            </a:endParaRPr>
          </a:p>
          <a:p>
            <a:pPr lvl="1"/>
            <a:r>
              <a:rPr lang="en-US" altLang="zh-CN" sz="1800" b="0" dirty="0">
                <a:sym typeface="+mn-ea"/>
              </a:rPr>
              <a:t>10</a:t>
            </a:r>
            <a:r>
              <a:rPr lang="zh-CN" altLang="en-US" sz="1800" b="0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≤</a:t>
            </a:r>
            <a:r>
              <a:rPr lang="en-US" altLang="zh-CN" sz="1800" b="0" dirty="0">
                <a:sym typeface="+mn-ea"/>
              </a:rPr>
              <a:t>BI</a:t>
            </a:r>
            <a:r>
              <a:rPr lang="zh-CN" altLang="en-US" sz="1800" b="0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≤</a:t>
            </a:r>
            <a:r>
              <a:rPr lang="en-US" altLang="zh-CN" sz="1800" b="0" dirty="0">
                <a:sym typeface="+mn-ea"/>
              </a:rPr>
              <a:t>20</a:t>
            </a:r>
            <a:r>
              <a:rPr lang="zh-CN" altLang="en-US" sz="1800" b="0" dirty="0">
                <a:sym typeface="+mn-ea"/>
              </a:rPr>
              <a:t>，中密度水平；</a:t>
            </a:r>
            <a:endParaRPr lang="zh-CN" altLang="en-US" sz="1800" b="0" dirty="0">
              <a:sym typeface="+mn-ea"/>
            </a:endParaRPr>
          </a:p>
          <a:p>
            <a:pPr lvl="1"/>
            <a:r>
              <a:rPr lang="en-US" altLang="zh-CN" sz="1800" b="0" dirty="0">
                <a:sym typeface="+mn-ea"/>
              </a:rPr>
              <a:t>BI</a:t>
            </a:r>
            <a:r>
              <a:rPr lang="zh-CN" altLang="en-US" sz="1800" b="0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&gt;</a:t>
            </a:r>
            <a:r>
              <a:rPr lang="en-US" altLang="zh-CN" sz="1800" b="0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20</a:t>
            </a:r>
            <a:r>
              <a:rPr lang="zh-CN" altLang="en-US" sz="1800" b="0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，高密度水平。</a:t>
            </a:r>
            <a:endParaRPr lang="zh-CN" altLang="en-US" sz="1800" b="0" dirty="0">
              <a:latin typeface="Arial" panose="02080604020202020204" pitchFamily="34" charset="0"/>
              <a:cs typeface="Arial" panose="02080604020202020204" pitchFamily="34" charset="0"/>
              <a:sym typeface="+mn-ea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647" y="2926586"/>
            <a:ext cx="5544616" cy="86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MODEL_TYPE" val="cover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PP_MARK_KEY" val="bf527938-8bc1-4444-ade8-9ad82e9b7757"/>
  <p:tag name="COMMONDATA" val="eyJoZGlkIjoiYjU1ZDFiYzJmMTExOTI0M2UyZDg5YmQwNWM3OTRlYmUifQ=="/>
</p:tagLst>
</file>

<file path=ppt/theme/theme1.xml><?xml version="1.0" encoding="utf-8"?>
<a:theme xmlns:a="http://schemas.openxmlformats.org/drawingml/2006/main" name="广东省2019年下半年重点急性传染病疫情分析-传防所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广东省2019年下半年重点急性传染病疫情分析-传防所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广东省2019年下半年重点急性传染病疫情分析-传防所</Template>
  <TotalTime>0</TotalTime>
  <Words>2240</Words>
  <Application>WPS 演示</Application>
  <PresentationFormat>全屏显示(4:3)</PresentationFormat>
  <Paragraphs>231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53" baseType="lpstr">
      <vt:lpstr>Arial</vt:lpstr>
      <vt:lpstr>宋体</vt:lpstr>
      <vt:lpstr>Wingdings</vt:lpstr>
      <vt:lpstr>DejaVu Sans</vt:lpstr>
      <vt:lpstr>方正书宋_GBK</vt:lpstr>
      <vt:lpstr>黑体</vt:lpstr>
      <vt:lpstr>方正黑体_GBK</vt:lpstr>
      <vt:lpstr>幼圆</vt:lpstr>
      <vt:lpstr>仿宋_GB2312</vt:lpstr>
      <vt:lpstr>隶书</vt:lpstr>
      <vt:lpstr>Gungsuh</vt:lpstr>
      <vt:lpstr>Noto Serif CJK JP</vt:lpstr>
      <vt:lpstr>华文中宋</vt:lpstr>
      <vt:lpstr>微软雅黑</vt:lpstr>
      <vt:lpstr>方正楷体简体</vt:lpstr>
      <vt:lpstr>汉仪中宋简</vt:lpstr>
      <vt:lpstr>Wingdings</vt:lpstr>
      <vt:lpstr>Calibri</vt:lpstr>
      <vt:lpstr>宋体</vt:lpstr>
      <vt:lpstr>Arial Unicode MS</vt:lpstr>
      <vt:lpstr>Cambria Math</vt:lpstr>
      <vt:lpstr>DejaVu Math TeX Gyre</vt:lpstr>
      <vt:lpstr>广东省2019年下半年重点急性传染病疫情分析-传防所</vt:lpstr>
      <vt:lpstr>1_广东省2019年下半年重点急性传染病疫情分析-传防所</vt:lpstr>
      <vt:lpstr>媒介伊蚊监测方法</vt:lpstr>
      <vt:lpstr>白纹伊蚊</vt:lpstr>
      <vt:lpstr>致倦库蚊</vt:lpstr>
      <vt:lpstr>雌雄鉴别</vt:lpstr>
      <vt:lpstr>蚊虫生活史</vt:lpstr>
      <vt:lpstr>伊蚊密度监测意义</vt:lpstr>
      <vt:lpstr>伊蚊密度监测方法</vt:lpstr>
      <vt:lpstr>幼虫监测方法-布雷图指数法（Breteau Index）</vt:lpstr>
      <vt:lpstr>幼虫监测方法-布雷图指数法（Breteau Index）</vt:lpstr>
      <vt:lpstr>表1 伊蚊孳生地调查表</vt:lpstr>
      <vt:lpstr>PowerPoint 演示文稿</vt:lpstr>
      <vt:lpstr>PowerPoint 演示文稿</vt:lpstr>
      <vt:lpstr>PowerPoint 演示文稿</vt:lpstr>
      <vt:lpstr>PowerPoint 演示文稿</vt:lpstr>
      <vt:lpstr>伊蚊幼虫监测时应注意事项</vt:lpstr>
      <vt:lpstr>伊蚊幼虫监测方法——路径指数法</vt:lpstr>
      <vt:lpstr>伊蚊幼虫监测方法——路径指数法</vt:lpstr>
      <vt:lpstr>表2 路径法记录表</vt:lpstr>
      <vt:lpstr>伊蚊成蚊密度监测方法-诱蚊诱卵器法（MOI）</vt:lpstr>
      <vt:lpstr>伊蚊成蚊密度监测方法-诱蚊诱卵器法（MOI）</vt:lpstr>
      <vt:lpstr>PowerPoint 演示文稿</vt:lpstr>
      <vt:lpstr>监测地点的选择（1）</vt:lpstr>
      <vt:lpstr>监测地点的选择（2）</vt:lpstr>
      <vt:lpstr>白纹伊蚊</vt:lpstr>
      <vt:lpstr>白纹伊蚊的卵</vt:lpstr>
      <vt:lpstr>PowerPoint 演示文稿</vt:lpstr>
      <vt:lpstr>伊蚊成蚊监测方法——人诱停落法</vt:lpstr>
      <vt:lpstr>伊蚊成蚊监测方法——人诱停落法</vt:lpstr>
      <vt:lpstr>表3 人诱停落法记录表</vt:lpstr>
    </vt:vector>
  </TitlesOfParts>
  <Company>Lenovo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广东省2019年下半年 重点急性传染病疫情分析</dc:title>
  <dc:creator>lenovo</dc:creator>
  <cp:lastModifiedBy>Li</cp:lastModifiedBy>
  <cp:revision>467</cp:revision>
  <dcterms:created xsi:type="dcterms:W3CDTF">2025-10-02T05:53:34Z</dcterms:created>
  <dcterms:modified xsi:type="dcterms:W3CDTF">2025-10-02T05:53:34Z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2052-11.8.2.11763</vt:lpwstr>
  </property>
  <property fmtid="{D5CDD505-2E9C-101B-9397-08002B2CF9AE}" pid="3" name="ICV">
    <vt:lpwstr>CC9C4F800CC1176AA158D7686B0DE52C_43</vt:lpwstr>
  </property>
</Properties>
</file>